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28" r:id="rId5"/>
    <p:sldId id="329" r:id="rId6"/>
    <p:sldId id="330" r:id="rId7"/>
    <p:sldId id="336" r:id="rId8"/>
    <p:sldId id="331" r:id="rId9"/>
    <p:sldId id="337" r:id="rId10"/>
    <p:sldId id="334" r:id="rId11"/>
    <p:sldId id="335" r:id="rId12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A0CF49-2CE0-48E7-9D2D-8B7105EB99EC}">
          <p14:sldIdLst>
            <p14:sldId id="328"/>
            <p14:sldId id="329"/>
            <p14:sldId id="330"/>
            <p14:sldId id="336"/>
            <p14:sldId id="331"/>
            <p14:sldId id="337"/>
            <p14:sldId id="334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imantė Ežerskytė" initials="DE" lastIdx="1" clrIdx="0">
    <p:extLst>
      <p:ext uri="{19B8F6BF-5375-455C-9EA6-DF929625EA0E}">
        <p15:presenceInfo xmlns:p15="http://schemas.microsoft.com/office/powerpoint/2012/main" userId="Deimantė Ežerskytė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BEEA88"/>
    <a:srgbClr val="53AF32"/>
    <a:srgbClr val="FCC826"/>
    <a:srgbClr val="FACE3E"/>
    <a:srgbClr val="99FF99"/>
    <a:srgbClr val="FFFFFF"/>
    <a:srgbClr val="FFFF66"/>
    <a:srgbClr val="FFFF9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 snapToGrid="0">
      <p:cViewPr>
        <p:scale>
          <a:sx n="107" d="100"/>
          <a:sy n="107" d="100"/>
        </p:scale>
        <p:origin x="870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virsus ppt_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9144000" cy="2272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9" y="3145532"/>
            <a:ext cx="6408712" cy="1296144"/>
          </a:xfrm>
        </p:spPr>
        <p:txBody>
          <a:bodyPr/>
          <a:lstStyle>
            <a:lvl1pPr algn="ctr"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441676"/>
            <a:ext cx="6440760" cy="6480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96" marR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1pPr>
            <a:lvl2pPr>
              <a:buFont typeface="Arial" pitchFamily="34" charset="0"/>
              <a:buChar char="•"/>
              <a:defRPr/>
            </a:lvl2pPr>
          </a:lstStyle>
          <a:p>
            <a:pPr marL="342896" marR="0" lvl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79822A-D88A-4847-9F98-E3A36978CE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896" marR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896" marR="0" lvl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  <a:r>
              <a:rPr lang="lt-LT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DF724A-1A7C-4814-B8E6-4CFA6C6667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10" y="1279261"/>
            <a:ext cx="3453780" cy="53313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3610" y="1812396"/>
            <a:ext cx="3453780" cy="32927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buFont typeface="Arial" pitchFamily="34" charset="0"/>
              <a:buChar char="•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279261"/>
            <a:ext cx="4041775" cy="53313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812396"/>
            <a:ext cx="4041775" cy="32927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buFont typeface="Arial" pitchFamily="34" charset="0"/>
              <a:buChar char="•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043608" y="481236"/>
            <a:ext cx="7581528" cy="952500"/>
          </a:xfrm>
        </p:spPr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58E184-6B97-4B17-A8C2-8C855FA7CC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608" y="481236"/>
            <a:ext cx="7581528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08" y="1633367"/>
            <a:ext cx="7643192" cy="3471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3" r:id="rId4"/>
  </p:sldLayoutIdLst>
  <p:txStyles>
    <p:titleStyle>
      <a:lvl1pPr algn="l" defTabSz="914391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6" indent="-342896" algn="l" defTabSz="9143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3" indent="-285747" algn="l" defTabSz="91439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8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4" indent="-228597" algn="l" defTabSz="91439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9" indent="-228597" algn="l" defTabSz="914391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5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0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6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1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gitaltrends.com/computing/top-100-worst-passwords-2018/" TargetMode="External"/><Relationship Id="rId2" Type="http://schemas.openxmlformats.org/officeDocument/2006/relationships/hyperlink" Target="https://broadbanddeals.co.uk/top-10-most-common-passwords-revealed-is-yours-her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List_of_the_most_common_password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goo.gl/JkFHD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3658" y="3039106"/>
            <a:ext cx="5796684" cy="1176992"/>
          </a:xfrm>
        </p:spPr>
        <p:txBody>
          <a:bodyPr>
            <a:noAutofit/>
          </a:bodyPr>
          <a:lstStyle/>
          <a:p>
            <a:r>
              <a:rPr lang="lt-LT" sz="3000" b="1" dirty="0">
                <a:solidFill>
                  <a:srgbClr val="009900"/>
                </a:solidFill>
              </a:rPr>
              <a:t>Interaktyvi veikla</a:t>
            </a:r>
          </a:p>
          <a:p>
            <a:r>
              <a:rPr lang="lt-LT" sz="3000" b="1" dirty="0">
                <a:solidFill>
                  <a:srgbClr val="009900"/>
                </a:solidFill>
              </a:rPr>
              <a:t>Saugių slaptažodžių dirbtuvės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BF73D7-DC40-4981-BAA0-DA35AE60C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517" y="4685337"/>
            <a:ext cx="1620180" cy="743913"/>
          </a:xfrm>
          <a:prstGeom prst="rect">
            <a:avLst/>
          </a:prstGeom>
        </p:spPr>
      </p:pic>
      <p:pic>
        <p:nvPicPr>
          <p:cNvPr id="10" name="Picture 9" descr="prisijungusi LT.jpg">
            <a:extLst>
              <a:ext uri="{FF2B5EF4-FFF2-40B4-BE49-F238E27FC236}">
                <a16:creationId xmlns:a16="http://schemas.microsoft.com/office/drawing/2014/main" id="{02D610DB-B587-4EF3-81CB-CAEF3B31557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229" y="4859301"/>
            <a:ext cx="1720483" cy="395985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5038918-EAD2-4A69-B160-08B792836F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019" y="1392653"/>
            <a:ext cx="2701961" cy="12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62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B5B1C-AE10-450A-9C5A-BC1F44F26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Saugių slaptažodžių dirbtuvės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B3AEBC-D1AB-43C0-B366-A42256F48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868890"/>
              </p:ext>
            </p:extLst>
          </p:nvPr>
        </p:nvGraphicFramePr>
        <p:xfrm>
          <a:off x="1435533" y="1597025"/>
          <a:ext cx="7051242" cy="26670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48572">
                  <a:extLst>
                    <a:ext uri="{9D8B030D-6E8A-4147-A177-3AD203B41FA5}">
                      <a16:colId xmlns:a16="http://schemas.microsoft.com/office/drawing/2014/main" val="4017367432"/>
                    </a:ext>
                  </a:extLst>
                </a:gridCol>
                <a:gridCol w="4402670">
                  <a:extLst>
                    <a:ext uri="{9D8B030D-6E8A-4147-A177-3AD203B41FA5}">
                      <a16:colId xmlns:a16="http://schemas.microsoft.com/office/drawing/2014/main" val="4219098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b="0" dirty="0"/>
                        <a:t>Tikslinė grupė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Jaunesniųjų klasių mokiniai (1-6 klasės)</a:t>
                      </a:r>
                      <a:endParaRPr lang="lt-LT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578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Užsiėmimo tikslas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Perteikti dalyviams saugių slaptažodžių principus</a:t>
                      </a:r>
                      <a:endParaRPr lang="lt-LT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193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Grupės dydis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Apie 20 mokinių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31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Trukmė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Apie 20-30 min.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9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Veiklai reikalingos priemonės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t-L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maži rašymo lapeliai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t-L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rašymo priemonės</a:t>
                      </a:r>
                    </a:p>
                    <a:p>
                      <a:pPr marL="266700" indent="-266700">
                        <a:buFont typeface="Arial" panose="020B0604020202020204" pitchFamily="34" charset="0"/>
                        <a:buChar char="•"/>
                      </a:pPr>
                      <a:r>
                        <a:rPr lang="lt-L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vienas didelis lapas (A3 ar didesnis)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719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30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Užsiėmimo eiga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/>
              <a:t>Veiklos koordinatorius pradeda nuo trumpos diskusijos su vaikais:</a:t>
            </a:r>
          </a:p>
          <a:p>
            <a:pPr>
              <a:buFontTx/>
              <a:buChar char="-"/>
            </a:pPr>
            <a:r>
              <a:rPr lang="lt-LT" dirty="0"/>
              <a:t>kas yra slaptažodžiai?</a:t>
            </a:r>
          </a:p>
          <a:p>
            <a:pPr>
              <a:buFontTx/>
              <a:buChar char="-"/>
            </a:pPr>
            <a:r>
              <a:rPr lang="lt-LT" dirty="0"/>
              <a:t>kam yra naudojami slaptažodžiai?</a:t>
            </a:r>
          </a:p>
          <a:p>
            <a:pPr>
              <a:buFontTx/>
              <a:buChar char="-"/>
            </a:pPr>
            <a:r>
              <a:rPr lang="lt-LT" dirty="0"/>
              <a:t>kokiems reikalams dalyviai naudoja slaptažodžius?</a:t>
            </a:r>
          </a:p>
          <a:p>
            <a:pPr>
              <a:buFontTx/>
              <a:buChar char="-"/>
            </a:pPr>
            <a:r>
              <a:rPr lang="lt-LT" dirty="0"/>
              <a:t>kiek slaptažodžių turi?</a:t>
            </a:r>
          </a:p>
          <a:p>
            <a:pPr>
              <a:buFontTx/>
              <a:buChar char="-"/>
            </a:pPr>
            <a:r>
              <a:rPr lang="lt-LT" dirty="0"/>
              <a:t>Kaip slaptažodžius sugalvoja?</a:t>
            </a:r>
          </a:p>
          <a:p>
            <a:pPr>
              <a:buFontTx/>
              <a:buChar char="-"/>
            </a:pPr>
            <a:r>
              <a:rPr lang="lt-LT" dirty="0"/>
              <a:t>Kaip slaptažodžius įsimena ir jų neužmiršta?</a:t>
            </a:r>
          </a:p>
          <a:p>
            <a:pPr marL="0" indent="0">
              <a:buNone/>
            </a:pPr>
            <a:endParaRPr lang="lt-LT" dirty="0"/>
          </a:p>
          <a:p>
            <a:pPr>
              <a:buFontTx/>
              <a:buChar char="-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5113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Užsiėmimo eiga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/>
              <a:t>Vaikams skiriama praktinė užduotis:</a:t>
            </a:r>
          </a:p>
          <a:p>
            <a:pPr>
              <a:buFontTx/>
              <a:buChar char="-"/>
            </a:pPr>
            <a:r>
              <a:rPr lang="lt-LT" dirty="0"/>
              <a:t>kiekvienam vaikui išdalinama po vieną nedidelį rašymo lapelį bei rašymo priemonę;</a:t>
            </a:r>
          </a:p>
          <a:p>
            <a:pPr>
              <a:buFontTx/>
              <a:buChar char="-"/>
            </a:pPr>
            <a:r>
              <a:rPr lang="lt-LT" dirty="0"/>
              <a:t>skiriama 5 min. SAVARANKIŠKAI sugalvoti ir ant lapelio užrašyti saugų slaptažodį (bet nenaudoti savo realaus </a:t>
            </a:r>
            <a:r>
              <a:rPr lang="lt-LT" dirty="0">
                <a:sym typeface="Wingdings" panose="05000000000000000000" pitchFamily="2" charset="2"/>
              </a:rPr>
              <a:t></a:t>
            </a:r>
            <a:r>
              <a:rPr lang="lt-LT" dirty="0"/>
              <a:t>).</a:t>
            </a:r>
          </a:p>
          <a:p>
            <a:pPr marL="0" indent="0">
              <a:buNone/>
            </a:pPr>
            <a:endParaRPr lang="lt-LT" dirty="0"/>
          </a:p>
          <a:p>
            <a:pPr>
              <a:buFontTx/>
              <a:buChar char="-"/>
            </a:pPr>
            <a:endParaRPr lang="lt-LT" dirty="0"/>
          </a:p>
          <a:p>
            <a:pPr>
              <a:buFontTx/>
              <a:buChar char="-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8050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Užsiėmimo eiga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lt-LT" dirty="0"/>
              <a:t>Koordinatorius lapelius iš vaikų surenka ir bendrai su visais ratelyje aptaria užrašytus slaptažodžius: kurie slaptažodžiai yra pakankamai saugūs ir kodėl, o kuriuos reikėtų pastiprinti ir kaip tą galima padaryti;</a:t>
            </a:r>
          </a:p>
          <a:p>
            <a:pPr>
              <a:buFontTx/>
              <a:buChar char="-"/>
            </a:pPr>
            <a:r>
              <a:rPr lang="lt-LT" dirty="0"/>
              <a:t>Aptarimo metu atskleidžiami pagrindiniai saugių slaptažodžių principai: </a:t>
            </a:r>
          </a:p>
          <a:p>
            <a:pPr marL="628650" indent="-266700">
              <a:buFont typeface="Courier New" panose="02070309020205020404" pitchFamily="49" charset="0"/>
              <a:buChar char="o"/>
            </a:pPr>
            <a:r>
              <a:rPr lang="lt-LT" dirty="0"/>
              <a:t>nesusijusių raidžių ar skaičių naudojimas;</a:t>
            </a:r>
          </a:p>
          <a:p>
            <a:pPr marL="628650" indent="-266700">
              <a:buFont typeface="Courier New" panose="02070309020205020404" pitchFamily="49" charset="0"/>
              <a:buChar char="o"/>
            </a:pPr>
            <a:r>
              <a:rPr lang="lt-LT" dirty="0"/>
              <a:t>svarbu didžiosios/mažosios raidės;</a:t>
            </a:r>
          </a:p>
          <a:p>
            <a:pPr marL="628650" indent="-266700">
              <a:buFont typeface="Courier New" panose="02070309020205020404" pitchFamily="49" charset="0"/>
              <a:buChar char="o"/>
            </a:pPr>
            <a:r>
              <a:rPr lang="lt-LT" dirty="0"/>
              <a:t>simbolių ar skaičių naudojimas;</a:t>
            </a:r>
          </a:p>
          <a:p>
            <a:pPr marL="628650" indent="-266700">
              <a:buFont typeface="Courier New" panose="02070309020205020404" pitchFamily="49" charset="0"/>
              <a:buChar char="o"/>
            </a:pPr>
            <a:r>
              <a:rPr lang="lt-LT" dirty="0"/>
              <a:t>raides galima pakeisti simboliais: S → 5; I → 1 ir pan.</a:t>
            </a:r>
          </a:p>
          <a:p>
            <a:pPr marL="0" indent="0">
              <a:buNone/>
            </a:pPr>
            <a:endParaRPr lang="lt-LT" dirty="0"/>
          </a:p>
          <a:p>
            <a:pPr>
              <a:buFontTx/>
              <a:buChar char="-"/>
            </a:pPr>
            <a:endParaRPr lang="lt-LT" dirty="0"/>
          </a:p>
          <a:p>
            <a:pPr>
              <a:buFontTx/>
              <a:buChar char="-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1661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Užsiėmimo eiga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dirty="0"/>
              <a:t>Finalas: ant didelio lapo visi kartu KOMANDIŠKAI sukuria patį saugiausią slaptažodį: vaikai sugalvoja, o koordinatorius užrašo. </a:t>
            </a:r>
          </a:p>
          <a:p>
            <a:pPr marL="0" indent="0">
              <a:buNone/>
            </a:pPr>
            <a:r>
              <a:rPr lang="lt-LT" dirty="0"/>
              <a:t>Pataria savo paskyroms jo nenaudoti, nes komandos draugai žinos </a:t>
            </a:r>
            <a:r>
              <a:rPr lang="lt-LT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lt-LT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lt-LT" dirty="0">
                <a:sym typeface="Wingdings" panose="05000000000000000000" pitchFamily="2" charset="2"/>
              </a:rPr>
              <a:t>Ir svarbu – savo slaptažodžių vaikai niekam tegul neatskleidžia. Galima tik tėvams ar globėjams.</a:t>
            </a:r>
          </a:p>
          <a:p>
            <a:pPr marL="0" indent="0">
              <a:buNone/>
            </a:pPr>
            <a:endParaRPr lang="lt-LT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lt-LT" dirty="0">
                <a:sym typeface="Wingdings" panose="05000000000000000000" pitchFamily="2" charset="2"/>
              </a:rPr>
              <a:t>Galima užsiėmimą užbaigti skaidre su TOP10 dažniausiai naudojamų slaptažodžių (galima rasti internete pasinaudojus paieška) ir paprašyti prisipažinti, kas yra naudojęs bent vieną iš jų. TOP slaptažodžių variantai:</a:t>
            </a:r>
          </a:p>
          <a:p>
            <a:pPr>
              <a:buFontTx/>
              <a:buChar char="-"/>
            </a:pPr>
            <a:r>
              <a:rPr lang="lt-LT" sz="1200" dirty="0">
                <a:sym typeface="Wingdings" panose="05000000000000000000" pitchFamily="2" charset="2"/>
                <a:hlinkClick r:id="rId2"/>
              </a:rPr>
              <a:t>https://broadbanddeals.co.uk/top-10-most-common-passwords-revealed-is-yours-here/</a:t>
            </a:r>
            <a:endParaRPr lang="lt-LT" sz="1200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lt-LT" sz="1200" dirty="0">
                <a:sym typeface="Wingdings" panose="05000000000000000000" pitchFamily="2" charset="2"/>
                <a:hlinkClick r:id="rId3"/>
              </a:rPr>
              <a:t>https://www.digitaltrends.com/computing/top-100-worst-passwords-2018/</a:t>
            </a:r>
            <a:endParaRPr lang="lt-LT" sz="1200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lt-LT" sz="1200" dirty="0">
                <a:sym typeface="Wingdings" panose="05000000000000000000" pitchFamily="2" charset="2"/>
                <a:hlinkClick r:id="rId4"/>
              </a:rPr>
              <a:t>https://en.wikipedia.org/wiki/List_of_the_most_common_passwords</a:t>
            </a:r>
            <a:r>
              <a:rPr lang="lt-LT" sz="1200" dirty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lt-LT" dirty="0"/>
          </a:p>
          <a:p>
            <a:pPr>
              <a:buFontTx/>
              <a:buChar char="-"/>
            </a:pPr>
            <a:endParaRPr lang="lt-LT" dirty="0"/>
          </a:p>
          <a:p>
            <a:pPr>
              <a:buFontTx/>
              <a:buChar char="-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82070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Praktiniai patarimai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lt-LT" dirty="0"/>
              <a:t>Veikla labiau skirta pradinukams, tačiau su jaunuoliais taip pat galima organizuoti, nes jie informaciją palygina su savo slaptažodžiais;</a:t>
            </a:r>
          </a:p>
          <a:p>
            <a:pPr>
              <a:buFontTx/>
              <a:buChar char="-"/>
            </a:pPr>
            <a:r>
              <a:rPr lang="lt-LT" dirty="0"/>
              <a:t>rašyti slaptažodžius ant lapelių vaikus galima kviesti išsibarsčius bibliotekos erdvėje, kad draugai nepamatytų rašomų slaptažodžių </a:t>
            </a:r>
            <a:r>
              <a:rPr lang="lt-LT" dirty="0">
                <a:sym typeface="Wingdings" panose="05000000000000000000" pitchFamily="2" charset="2"/>
              </a:rPr>
              <a:t></a:t>
            </a:r>
          </a:p>
          <a:p>
            <a:pPr>
              <a:buFontTx/>
              <a:buChar char="-"/>
            </a:pPr>
            <a:r>
              <a:rPr lang="lt-LT" dirty="0"/>
              <a:t>Daugiau apie slaptažodžius – </a:t>
            </a:r>
            <a:r>
              <a:rPr lang="lt-LT" dirty="0">
                <a:hlinkClick r:id="rId2"/>
              </a:rPr>
              <a:t>https://goo.gl/JkFHDq</a:t>
            </a:r>
            <a:r>
              <a:rPr lang="lt-LT" dirty="0"/>
              <a:t> </a:t>
            </a:r>
          </a:p>
          <a:p>
            <a:pPr>
              <a:buFontTx/>
              <a:buChar char="-"/>
            </a:pPr>
            <a:endParaRPr lang="lt-LT" dirty="0"/>
          </a:p>
        </p:txBody>
      </p:sp>
      <p:pic>
        <p:nvPicPr>
          <p:cNvPr id="7" name="Picture 6" descr="A group of people around each other&#10;&#10;Description automatically generated">
            <a:extLst>
              <a:ext uri="{FF2B5EF4-FFF2-40B4-BE49-F238E27FC236}">
                <a16:creationId xmlns:a16="http://schemas.microsoft.com/office/drawing/2014/main" id="{8537E592-4A70-4041-89AD-759DF34FF4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34100" y="3369253"/>
            <a:ext cx="2654228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166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3657" y="3286124"/>
            <a:ext cx="5796684" cy="587073"/>
          </a:xfrm>
        </p:spPr>
        <p:txBody>
          <a:bodyPr>
            <a:noAutofit/>
          </a:bodyPr>
          <a:lstStyle/>
          <a:p>
            <a:r>
              <a:rPr lang="lt-LT" sz="4500" b="1" dirty="0">
                <a:solidFill>
                  <a:srgbClr val="009900"/>
                </a:solidFill>
              </a:rPr>
              <a:t>Sėkmės!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BF73D7-DC40-4981-BAA0-DA35AE60C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517" y="4685337"/>
            <a:ext cx="1620180" cy="743913"/>
          </a:xfrm>
          <a:prstGeom prst="rect">
            <a:avLst/>
          </a:prstGeom>
        </p:spPr>
      </p:pic>
      <p:pic>
        <p:nvPicPr>
          <p:cNvPr id="10" name="Picture 9" descr="prisijungusi LT.jpg">
            <a:extLst>
              <a:ext uri="{FF2B5EF4-FFF2-40B4-BE49-F238E27FC236}">
                <a16:creationId xmlns:a16="http://schemas.microsoft.com/office/drawing/2014/main" id="{02D610DB-B587-4EF3-81CB-CAEF3B31557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229" y="4859301"/>
            <a:ext cx="1720483" cy="395985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F6E62D2C-E702-4599-BCF5-9C9ECFFCB8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019" y="1392653"/>
            <a:ext cx="2701961" cy="12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15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0FD3C6D76704BB0FC4E1CE8388A04" ma:contentTypeVersion="7" ma:contentTypeDescription="Create a new document." ma:contentTypeScope="" ma:versionID="e85260ddaafe475a47c61b5d43e3082b">
  <xsd:schema xmlns:xsd="http://www.w3.org/2001/XMLSchema" xmlns:xs="http://www.w3.org/2001/XMLSchema" xmlns:p="http://schemas.microsoft.com/office/2006/metadata/properties" xmlns:ns2="49cc1fb8-9d37-45e7-9b16-5dba39ba3bae" targetNamespace="http://schemas.microsoft.com/office/2006/metadata/properties" ma:root="true" ma:fieldsID="23c1c27a1feca62b3c03fe73b95f4e62" ns2:_="">
    <xsd:import namespace="49cc1fb8-9d37-45e7-9b16-5dba39ba3b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1fb8-9d37-45e7-9b16-5dba39ba3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57BD2B-F969-4075-A68E-5E278EF39D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cc1fb8-9d37-45e7-9b16-5dba39ba3b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940CFB-A5DF-440E-8056-9297E8D06949}">
  <ds:schemaRefs>
    <ds:schemaRef ds:uri="49cc1fb8-9d37-45e7-9b16-5dba39ba3bae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0674E4E-0413-43AD-A637-3010559187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380</Words>
  <Application>Microsoft Office PowerPoint</Application>
  <PresentationFormat>On-screen Show (16:10)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Office Theme</vt:lpstr>
      <vt:lpstr>PowerPoint Presentation</vt:lpstr>
      <vt:lpstr>Saugių slaptažodžių dirbtuvės</vt:lpstr>
      <vt:lpstr>Užsiėmimo eiga</vt:lpstr>
      <vt:lpstr>Užsiėmimo eiga</vt:lpstr>
      <vt:lpstr>Užsiėmimo eiga</vt:lpstr>
      <vt:lpstr>Užsiėmimo eiga</vt:lpstr>
      <vt:lpstr>Praktiniai patarimai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„Senjorų dienos internete 2018”   lapkričio 5-9 d.   Užsiėmimų gidas bibliotekai</dc:title>
  <dc:creator>Deimantė Ežerskytė</dc:creator>
  <cp:lastModifiedBy>Rita Šukytė</cp:lastModifiedBy>
  <cp:revision>59</cp:revision>
  <dcterms:created xsi:type="dcterms:W3CDTF">2018-10-23T06:33:07Z</dcterms:created>
  <dcterms:modified xsi:type="dcterms:W3CDTF">2019-01-17T11:33:29Z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