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328" r:id="rId5"/>
    <p:sldId id="329" r:id="rId6"/>
    <p:sldId id="336" r:id="rId7"/>
    <p:sldId id="330" r:id="rId8"/>
    <p:sldId id="337" r:id="rId9"/>
    <p:sldId id="338" r:id="rId10"/>
    <p:sldId id="339" r:id="rId11"/>
    <p:sldId id="340" r:id="rId12"/>
    <p:sldId id="341" r:id="rId13"/>
    <p:sldId id="342" r:id="rId14"/>
    <p:sldId id="343" r:id="rId15"/>
    <p:sldId id="344" r:id="rId16"/>
    <p:sldId id="345" r:id="rId17"/>
    <p:sldId id="346" r:id="rId18"/>
    <p:sldId id="347" r:id="rId19"/>
    <p:sldId id="348" r:id="rId20"/>
    <p:sldId id="349" r:id="rId21"/>
    <p:sldId id="350" r:id="rId22"/>
    <p:sldId id="351" r:id="rId23"/>
    <p:sldId id="352" r:id="rId24"/>
    <p:sldId id="353" r:id="rId25"/>
    <p:sldId id="354" r:id="rId26"/>
    <p:sldId id="355" r:id="rId27"/>
    <p:sldId id="356" r:id="rId28"/>
    <p:sldId id="357" r:id="rId29"/>
    <p:sldId id="335" r:id="rId30"/>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9A0CF49-2CE0-48E7-9D2D-8B7105EB99EC}">
          <p14:sldIdLst>
            <p14:sldId id="328"/>
            <p14:sldId id="329"/>
            <p14:sldId id="336"/>
            <p14:sldId id="330"/>
            <p14:sldId id="337"/>
            <p14:sldId id="338"/>
            <p14:sldId id="339"/>
            <p14:sldId id="340"/>
            <p14:sldId id="341"/>
            <p14:sldId id="342"/>
            <p14:sldId id="343"/>
            <p14:sldId id="344"/>
            <p14:sldId id="345"/>
            <p14:sldId id="346"/>
            <p14:sldId id="347"/>
            <p14:sldId id="348"/>
            <p14:sldId id="349"/>
            <p14:sldId id="350"/>
            <p14:sldId id="351"/>
            <p14:sldId id="352"/>
            <p14:sldId id="353"/>
            <p14:sldId id="354"/>
            <p14:sldId id="355"/>
            <p14:sldId id="356"/>
            <p14:sldId id="357"/>
            <p14:sldId id="335"/>
          </p14:sldIdLst>
        </p14:section>
      </p14:sectionLst>
    </p:ext>
    <p:ext uri="{EFAFB233-063F-42B5-8137-9DF3F51BA10A}">
      <p15:sldGuideLst xmlns:p15="http://schemas.microsoft.com/office/powerpoint/2012/main">
        <p15:guide id="1" orient="horz" pos="180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imantė Ežerskytė" initials="DE" lastIdx="1" clrIdx="0">
    <p:extLst>
      <p:ext uri="{19B8F6BF-5375-455C-9EA6-DF929625EA0E}">
        <p15:presenceInfo xmlns:p15="http://schemas.microsoft.com/office/powerpoint/2012/main" userId="Deimantė Ežerskytė"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BEEA88"/>
    <a:srgbClr val="53AF32"/>
    <a:srgbClr val="FCC826"/>
    <a:srgbClr val="FACE3E"/>
    <a:srgbClr val="99FF99"/>
    <a:srgbClr val="FFFFFF"/>
    <a:srgbClr val="FFFF66"/>
    <a:srgbClr val="FFFF99"/>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47" autoAdjust="0"/>
    <p:restoredTop sz="94660"/>
  </p:normalViewPr>
  <p:slideViewPr>
    <p:cSldViewPr snapToGrid="0">
      <p:cViewPr>
        <p:scale>
          <a:sx n="100" d="100"/>
          <a:sy n="100" d="100"/>
        </p:scale>
        <p:origin x="1050" y="72"/>
      </p:cViewPr>
      <p:guideLst>
        <p:guide orient="horz" pos="180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descr="virsus ppt_2.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1"/>
            <a:ext cx="9144000" cy="2272579"/>
          </a:xfrm>
          <a:prstGeom prst="rect">
            <a:avLst/>
          </a:prstGeom>
        </p:spPr>
      </p:pic>
      <p:sp>
        <p:nvSpPr>
          <p:cNvPr id="2" name="Title 1"/>
          <p:cNvSpPr>
            <a:spLocks noGrp="1"/>
          </p:cNvSpPr>
          <p:nvPr>
            <p:ph type="ctrTitle"/>
          </p:nvPr>
        </p:nvSpPr>
        <p:spPr>
          <a:xfrm>
            <a:off x="1403649" y="3145532"/>
            <a:ext cx="6408712" cy="1296144"/>
          </a:xfrm>
        </p:spPr>
        <p:txBody>
          <a:bodyPr/>
          <a:lstStyle>
            <a:lvl1pPr algn="ctr">
              <a:defRPr>
                <a:solidFill>
                  <a:srgbClr val="009900"/>
                </a:solidFill>
              </a:defRPr>
            </a:lvl1pPr>
          </a:lstStyle>
          <a:p>
            <a:r>
              <a:rPr lang="en-US"/>
              <a:t>Click to edit Master title style</a:t>
            </a:r>
          </a:p>
        </p:txBody>
      </p:sp>
      <p:sp>
        <p:nvSpPr>
          <p:cNvPr id="3" name="Subtitle 2"/>
          <p:cNvSpPr>
            <a:spLocks noGrp="1"/>
          </p:cNvSpPr>
          <p:nvPr>
            <p:ph type="subTitle" idx="1"/>
          </p:nvPr>
        </p:nvSpPr>
        <p:spPr>
          <a:xfrm>
            <a:off x="1403648" y="4441676"/>
            <a:ext cx="6440760" cy="648072"/>
          </a:xfrm>
        </p:spPr>
        <p:txBody>
          <a:bodyPr/>
          <a:lstStyle>
            <a:lvl1pPr marL="0" indent="0" algn="ctr">
              <a:buNone/>
              <a:defRPr>
                <a:solidFill>
                  <a:schemeClr val="tx1"/>
                </a:solidFill>
              </a:defRPr>
            </a:lvl1pPr>
            <a:lvl2pPr marL="457196" indent="0" algn="ctr">
              <a:buNone/>
              <a:defRPr>
                <a:solidFill>
                  <a:schemeClr val="tx1">
                    <a:tint val="75000"/>
                  </a:schemeClr>
                </a:solidFill>
              </a:defRPr>
            </a:lvl2pPr>
            <a:lvl3pPr marL="914391" indent="0" algn="ctr">
              <a:buNone/>
              <a:defRPr>
                <a:solidFill>
                  <a:schemeClr val="tx1">
                    <a:tint val="75000"/>
                  </a:schemeClr>
                </a:solidFill>
              </a:defRPr>
            </a:lvl3pPr>
            <a:lvl4pPr marL="1371587" indent="0" algn="ctr">
              <a:buNone/>
              <a:defRPr>
                <a:solidFill>
                  <a:schemeClr val="tx1">
                    <a:tint val="75000"/>
                  </a:schemeClr>
                </a:solidFill>
              </a:defRPr>
            </a:lvl4pPr>
            <a:lvl5pPr marL="1828782" indent="0" algn="ctr">
              <a:buNone/>
              <a:defRPr>
                <a:solidFill>
                  <a:schemeClr val="tx1">
                    <a:tint val="75000"/>
                  </a:schemeClr>
                </a:solidFill>
              </a:defRPr>
            </a:lvl5pPr>
            <a:lvl6pPr marL="2285978" indent="0" algn="ctr">
              <a:buNone/>
              <a:defRPr>
                <a:solidFill>
                  <a:schemeClr val="tx1">
                    <a:tint val="75000"/>
                  </a:schemeClr>
                </a:solidFill>
              </a:defRPr>
            </a:lvl6pPr>
            <a:lvl7pPr marL="2743173" indent="0" algn="ctr">
              <a:buNone/>
              <a:defRPr>
                <a:solidFill>
                  <a:schemeClr val="tx1">
                    <a:tint val="75000"/>
                  </a:schemeClr>
                </a:solidFill>
              </a:defRPr>
            </a:lvl7pPr>
            <a:lvl8pPr marL="3200368" indent="0" algn="ctr">
              <a:buNone/>
              <a:defRPr>
                <a:solidFill>
                  <a:schemeClr val="tx1">
                    <a:tint val="75000"/>
                  </a:schemeClr>
                </a:solidFill>
              </a:defRPr>
            </a:lvl8pPr>
            <a:lvl9pPr marL="3657563" indent="0" algn="ctr">
              <a:buNone/>
              <a:defRPr>
                <a:solidFill>
                  <a:schemeClr val="tx1">
                    <a:tint val="75000"/>
                  </a:schemeClr>
                </a:solidFill>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6" name="Picture 5" descr="sonas ppt_1.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444487" cy="5715000"/>
          </a:xfrm>
          <a:prstGeom prst="rect">
            <a:avLst/>
          </a:prstGeom>
        </p:spPr>
      </p:pic>
      <p:sp>
        <p:nvSpPr>
          <p:cNvPr id="2" name="Title 1"/>
          <p:cNvSpPr>
            <a:spLocks noGrp="1"/>
          </p:cNvSpPr>
          <p:nvPr>
            <p:ph type="title"/>
          </p:nvPr>
        </p:nvSpPr>
        <p:spPr/>
        <p:txBody>
          <a:bodyPr/>
          <a:lstStyle>
            <a:lvl1pPr>
              <a:defRPr>
                <a:solidFill>
                  <a:srgbClr val="009900"/>
                </a:solidFill>
              </a:defRPr>
            </a:lvl1pPr>
          </a:lstStyle>
          <a:p>
            <a:r>
              <a:rPr lang="en-US"/>
              <a:t>Click to edit Master title style</a:t>
            </a:r>
          </a:p>
        </p:txBody>
      </p:sp>
      <p:sp>
        <p:nvSpPr>
          <p:cNvPr id="3" name="Content Placeholder 2"/>
          <p:cNvSpPr>
            <a:spLocks noGrp="1"/>
          </p:cNvSpPr>
          <p:nvPr>
            <p:ph idx="1"/>
          </p:nvPr>
        </p:nvSpPr>
        <p:spPr/>
        <p:txBody>
          <a:bodyPr/>
          <a:lstStyle>
            <a:lvl1pPr marL="342896" marR="0" indent="-342896" algn="l" defTabSz="914391" rtl="0" eaLnBrk="1" fontAlgn="auto" latinLnBrk="0" hangingPunct="1">
              <a:lnSpc>
                <a:spcPct val="100000"/>
              </a:lnSpc>
              <a:spcBef>
                <a:spcPct val="20000"/>
              </a:spcBef>
              <a:spcAft>
                <a:spcPts val="0"/>
              </a:spcAft>
              <a:buClrTx/>
              <a:buSzTx/>
              <a:buFont typeface="Arial" pitchFamily="34" charset="0"/>
              <a:buChar char="•"/>
              <a:tabLst/>
              <a:defRPr/>
            </a:lvl1pPr>
            <a:lvl2pPr>
              <a:buFont typeface="Arial" pitchFamily="34" charset="0"/>
              <a:buChar char="•"/>
              <a:defRPr/>
            </a:lvl2pPr>
          </a:lstStyle>
          <a:p>
            <a:pPr marL="342896" marR="0" lvl="0" indent="-342896" algn="l" defTabSz="914391" rtl="0" eaLnBrk="1" fontAlgn="auto" latinLnBrk="0" hangingPunct="1">
              <a:lnSpc>
                <a:spcPct val="100000"/>
              </a:lnSpc>
              <a:spcBef>
                <a:spcPct val="20000"/>
              </a:spcBef>
              <a:spcAft>
                <a:spcPts val="0"/>
              </a:spcAft>
              <a:buClrTx/>
              <a:buSzTx/>
              <a:tabLst/>
              <a:defRPr/>
            </a:pPr>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5" name="Picture 4">
            <a:extLst>
              <a:ext uri="{FF2B5EF4-FFF2-40B4-BE49-F238E27FC236}">
                <a16:creationId xmlns:a16="http://schemas.microsoft.com/office/drawing/2014/main" id="{1A79822A-D88A-4847-9F98-E3A36978CE5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367589" y="249619"/>
            <a:ext cx="1568174" cy="31363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6" name="Picture 5" descr="sonas ppt_1.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444487" cy="5715000"/>
          </a:xfrm>
          <a:prstGeom prst="rect">
            <a:avLst/>
          </a:prstGeom>
        </p:spPr>
      </p:pic>
      <p:sp>
        <p:nvSpPr>
          <p:cNvPr id="2" name="Title 1"/>
          <p:cNvSpPr>
            <a:spLocks noGrp="1"/>
          </p:cNvSpPr>
          <p:nvPr>
            <p:ph type="title"/>
          </p:nvPr>
        </p:nvSpPr>
        <p:spPr/>
        <p:txBody>
          <a:bodyPr/>
          <a:lstStyle>
            <a:lvl1pPr>
              <a:defRPr>
                <a:solidFill>
                  <a:srgbClr val="009900"/>
                </a:solidFill>
              </a:defRPr>
            </a:lvl1pPr>
          </a:lstStyle>
          <a:p>
            <a:r>
              <a:rPr lang="en-US"/>
              <a:t>Click to edit Master title style</a:t>
            </a:r>
          </a:p>
        </p:txBody>
      </p:sp>
      <p:sp>
        <p:nvSpPr>
          <p:cNvPr id="3" name="Content Placeholder 2"/>
          <p:cNvSpPr>
            <a:spLocks noGrp="1"/>
          </p:cNvSpPr>
          <p:nvPr>
            <p:ph idx="1" hasCustomPrompt="1"/>
          </p:nvPr>
        </p:nvSpPr>
        <p:spPr/>
        <p:txBody>
          <a:bodyPr/>
          <a:lstStyle>
            <a:lvl1pPr marL="342896" marR="0" indent="-342896" algn="l" defTabSz="914391" rtl="0" eaLnBrk="1" fontAlgn="auto" latinLnBrk="0" hangingPunct="1">
              <a:lnSpc>
                <a:spcPct val="100000"/>
              </a:lnSpc>
              <a:spcBef>
                <a:spcPct val="20000"/>
              </a:spcBef>
              <a:spcAft>
                <a:spcPts val="0"/>
              </a:spcAft>
              <a:buClrTx/>
              <a:buSzTx/>
              <a:buFontTx/>
              <a:buNone/>
              <a:tabLst/>
              <a:defRPr baseline="0"/>
            </a:lvl1pPr>
            <a:lvl2pPr>
              <a:buFontTx/>
              <a:buNone/>
              <a:defRPr/>
            </a:lvl2pPr>
            <a:lvl3pPr>
              <a:buFontTx/>
              <a:buNone/>
              <a:defRPr/>
            </a:lvl3pPr>
            <a:lvl4pPr>
              <a:buFontTx/>
              <a:buNone/>
              <a:defRPr/>
            </a:lvl4pPr>
            <a:lvl5pPr>
              <a:buFontTx/>
              <a:buNone/>
              <a:defRPr/>
            </a:lvl5pPr>
          </a:lstStyle>
          <a:p>
            <a:pPr marL="342896" marR="0" lvl="0" indent="-342896" algn="l" defTabSz="914391" rtl="0" eaLnBrk="1" fontAlgn="auto" latinLnBrk="0" hangingPunct="1">
              <a:lnSpc>
                <a:spcPct val="100000"/>
              </a:lnSpc>
              <a:spcBef>
                <a:spcPct val="20000"/>
              </a:spcBef>
              <a:spcAft>
                <a:spcPts val="0"/>
              </a:spcAft>
              <a:buClrTx/>
              <a:buSzTx/>
              <a:buFontTx/>
              <a:buNone/>
              <a:tabLst/>
              <a:defRPr/>
            </a:pPr>
            <a:r>
              <a:rPr lang="en-US"/>
              <a:t>Click to edit Master text styles</a:t>
            </a:r>
            <a:r>
              <a:rPr lang="lt-LT"/>
              <a:t> </a:t>
            </a:r>
          </a:p>
        </p:txBody>
      </p:sp>
      <p:pic>
        <p:nvPicPr>
          <p:cNvPr id="7" name="Picture 6">
            <a:extLst>
              <a:ext uri="{FF2B5EF4-FFF2-40B4-BE49-F238E27FC236}">
                <a16:creationId xmlns:a16="http://schemas.microsoft.com/office/drawing/2014/main" id="{96DF724A-1A7C-4814-B8E6-4CFA6C66678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367589" y="249619"/>
            <a:ext cx="1568174" cy="313635"/>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3" name="Picture 12" descr="sonas ppt_1.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444487" cy="5715000"/>
          </a:xfrm>
          <a:prstGeom prst="rect">
            <a:avLst/>
          </a:prstGeom>
        </p:spPr>
      </p:pic>
      <p:sp>
        <p:nvSpPr>
          <p:cNvPr id="3" name="Text Placeholder 2"/>
          <p:cNvSpPr>
            <a:spLocks noGrp="1"/>
          </p:cNvSpPr>
          <p:nvPr>
            <p:ph type="body" idx="1"/>
          </p:nvPr>
        </p:nvSpPr>
        <p:spPr>
          <a:xfrm>
            <a:off x="1043610" y="1279261"/>
            <a:ext cx="3453780" cy="533136"/>
          </a:xfrm>
        </p:spPr>
        <p:txBody>
          <a:bodyPr anchor="b">
            <a:normAutofit/>
          </a:bodyPr>
          <a:lstStyle>
            <a:lvl1pPr marL="0" indent="0">
              <a:buNone/>
              <a:defRPr sz="1800" b="1"/>
            </a:lvl1pPr>
            <a:lvl2pPr marL="457196" indent="0">
              <a:buNone/>
              <a:defRPr sz="2000" b="1"/>
            </a:lvl2pPr>
            <a:lvl3pPr marL="914391" indent="0">
              <a:buNone/>
              <a:defRPr sz="1800" b="1"/>
            </a:lvl3pPr>
            <a:lvl4pPr marL="1371587" indent="0">
              <a:buNone/>
              <a:defRPr sz="1600" b="1"/>
            </a:lvl4pPr>
            <a:lvl5pPr marL="1828782" indent="0">
              <a:buNone/>
              <a:defRPr sz="1600" b="1"/>
            </a:lvl5pPr>
            <a:lvl6pPr marL="2285978" indent="0">
              <a:buNone/>
              <a:defRPr sz="1600" b="1"/>
            </a:lvl6pPr>
            <a:lvl7pPr marL="2743173" indent="0">
              <a:buNone/>
              <a:defRPr sz="1600" b="1"/>
            </a:lvl7pPr>
            <a:lvl8pPr marL="3200368" indent="0">
              <a:buNone/>
              <a:defRPr sz="1600" b="1"/>
            </a:lvl8pPr>
            <a:lvl9pPr marL="3657563" indent="0">
              <a:buNone/>
              <a:defRPr sz="1600" b="1"/>
            </a:lvl9pPr>
          </a:lstStyle>
          <a:p>
            <a:pPr lvl="0"/>
            <a:r>
              <a:rPr lang="en-US"/>
              <a:t>Click to edit Master text styles</a:t>
            </a:r>
          </a:p>
        </p:txBody>
      </p:sp>
      <p:sp>
        <p:nvSpPr>
          <p:cNvPr id="4" name="Content Placeholder 3"/>
          <p:cNvSpPr>
            <a:spLocks noGrp="1"/>
          </p:cNvSpPr>
          <p:nvPr>
            <p:ph sz="half" idx="2"/>
          </p:nvPr>
        </p:nvSpPr>
        <p:spPr>
          <a:xfrm>
            <a:off x="1043610" y="1812396"/>
            <a:ext cx="3453780" cy="3292740"/>
          </a:xfrm>
        </p:spPr>
        <p:txBody>
          <a:bodyPr>
            <a:normAutofit/>
          </a:bodyPr>
          <a:lstStyle>
            <a:lvl1pPr>
              <a:defRPr sz="1800"/>
            </a:lvl1pPr>
            <a:lvl2pPr>
              <a:buFont typeface="Arial" pitchFamily="34" charset="0"/>
              <a:buChar cha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9" y="1279261"/>
            <a:ext cx="4041775" cy="533136"/>
          </a:xfrm>
        </p:spPr>
        <p:txBody>
          <a:bodyPr anchor="b">
            <a:normAutofit/>
          </a:bodyPr>
          <a:lstStyle>
            <a:lvl1pPr marL="0" indent="0">
              <a:buNone/>
              <a:defRPr sz="1800" b="1"/>
            </a:lvl1pPr>
            <a:lvl2pPr marL="457196" indent="0">
              <a:buNone/>
              <a:defRPr sz="2000" b="1"/>
            </a:lvl2pPr>
            <a:lvl3pPr marL="914391" indent="0">
              <a:buNone/>
              <a:defRPr sz="1800" b="1"/>
            </a:lvl3pPr>
            <a:lvl4pPr marL="1371587" indent="0">
              <a:buNone/>
              <a:defRPr sz="1600" b="1"/>
            </a:lvl4pPr>
            <a:lvl5pPr marL="1828782" indent="0">
              <a:buNone/>
              <a:defRPr sz="1600" b="1"/>
            </a:lvl5pPr>
            <a:lvl6pPr marL="2285978" indent="0">
              <a:buNone/>
              <a:defRPr sz="1600" b="1"/>
            </a:lvl6pPr>
            <a:lvl7pPr marL="2743173" indent="0">
              <a:buNone/>
              <a:defRPr sz="1600" b="1"/>
            </a:lvl7pPr>
            <a:lvl8pPr marL="3200368" indent="0">
              <a:buNone/>
              <a:defRPr sz="1600" b="1"/>
            </a:lvl8pPr>
            <a:lvl9pPr marL="365756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9" y="1812396"/>
            <a:ext cx="4041775" cy="3292740"/>
          </a:xfrm>
        </p:spPr>
        <p:txBody>
          <a:bodyPr>
            <a:normAutofit/>
          </a:bodyPr>
          <a:lstStyle>
            <a:lvl1pPr>
              <a:defRPr sz="1800"/>
            </a:lvl1pPr>
            <a:lvl2pPr>
              <a:buFont typeface="Arial" pitchFamily="34" charset="0"/>
              <a:buChar cha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itle 1"/>
          <p:cNvSpPr>
            <a:spLocks noGrp="1"/>
          </p:cNvSpPr>
          <p:nvPr>
            <p:ph type="title"/>
          </p:nvPr>
        </p:nvSpPr>
        <p:spPr>
          <a:xfrm>
            <a:off x="1043608" y="481236"/>
            <a:ext cx="7581528" cy="952500"/>
          </a:xfrm>
        </p:spPr>
        <p:txBody>
          <a:bodyPr/>
          <a:lstStyle>
            <a:lvl1pPr>
              <a:defRPr>
                <a:solidFill>
                  <a:srgbClr val="009900"/>
                </a:solidFill>
              </a:defRPr>
            </a:lvl1pPr>
          </a:lstStyle>
          <a:p>
            <a:r>
              <a:rPr lang="en-US"/>
              <a:t>Click to edit Master title style</a:t>
            </a:r>
          </a:p>
        </p:txBody>
      </p:sp>
      <p:pic>
        <p:nvPicPr>
          <p:cNvPr id="9" name="Picture 8">
            <a:extLst>
              <a:ext uri="{FF2B5EF4-FFF2-40B4-BE49-F238E27FC236}">
                <a16:creationId xmlns:a16="http://schemas.microsoft.com/office/drawing/2014/main" id="{1658E184-6B97-4B17-A8C2-8C855FA7CCD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367589" y="249619"/>
            <a:ext cx="1568174" cy="31363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43608" y="481236"/>
            <a:ext cx="7581528" cy="9525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043608" y="1633367"/>
            <a:ext cx="7643192" cy="3471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3" r:id="rId4"/>
  </p:sldLayoutIdLst>
  <p:txStyles>
    <p:titleStyle>
      <a:lvl1pPr algn="l" defTabSz="914391" rtl="0" eaLnBrk="1" latinLnBrk="0" hangingPunct="1">
        <a:spcBef>
          <a:spcPct val="0"/>
        </a:spcBef>
        <a:buNone/>
        <a:defRPr sz="2400" b="1" kern="1200">
          <a:solidFill>
            <a:schemeClr val="tx1"/>
          </a:solidFill>
          <a:latin typeface="+mj-lt"/>
          <a:ea typeface="+mj-ea"/>
          <a:cs typeface="+mj-cs"/>
        </a:defRPr>
      </a:lvl1pPr>
    </p:titleStyle>
    <p:bodyStyle>
      <a:lvl1pPr marL="342896" indent="-342896" algn="l" defTabSz="914391" rtl="0" eaLnBrk="1" latinLnBrk="0" hangingPunct="1">
        <a:spcBef>
          <a:spcPct val="20000"/>
        </a:spcBef>
        <a:buFont typeface="Arial" pitchFamily="34" charset="0"/>
        <a:buChar char="•"/>
        <a:defRPr sz="1800" kern="1200">
          <a:solidFill>
            <a:schemeClr val="tx1"/>
          </a:solidFill>
          <a:latin typeface="+mn-lt"/>
          <a:ea typeface="+mn-ea"/>
          <a:cs typeface="+mn-cs"/>
        </a:defRPr>
      </a:lvl1pPr>
      <a:lvl2pPr marL="742943" indent="-285747" algn="l" defTabSz="914391"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2988" indent="-228597" algn="l" defTabSz="914391"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184" indent="-228597" algn="l" defTabSz="914391"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379" indent="-228597" algn="l" defTabSz="914391"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575"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70"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66"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61"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91" rtl="0" eaLnBrk="1" latinLnBrk="0" hangingPunct="1">
        <a:defRPr sz="1800" kern="1200">
          <a:solidFill>
            <a:schemeClr val="tx1"/>
          </a:solidFill>
          <a:latin typeface="+mn-lt"/>
          <a:ea typeface="+mn-ea"/>
          <a:cs typeface="+mn-cs"/>
        </a:defRPr>
      </a:lvl1pPr>
      <a:lvl2pPr marL="457196" algn="l" defTabSz="914391" rtl="0" eaLnBrk="1" latinLnBrk="0" hangingPunct="1">
        <a:defRPr sz="1800" kern="1200">
          <a:solidFill>
            <a:schemeClr val="tx1"/>
          </a:solidFill>
          <a:latin typeface="+mn-lt"/>
          <a:ea typeface="+mn-ea"/>
          <a:cs typeface="+mn-cs"/>
        </a:defRPr>
      </a:lvl2pPr>
      <a:lvl3pPr marL="914391" algn="l" defTabSz="914391" rtl="0" eaLnBrk="1" latinLnBrk="0" hangingPunct="1">
        <a:defRPr sz="1800" kern="1200">
          <a:solidFill>
            <a:schemeClr val="tx1"/>
          </a:solidFill>
          <a:latin typeface="+mn-lt"/>
          <a:ea typeface="+mn-ea"/>
          <a:cs typeface="+mn-cs"/>
        </a:defRPr>
      </a:lvl3pPr>
      <a:lvl4pPr marL="1371587" algn="l" defTabSz="914391" rtl="0" eaLnBrk="1" latinLnBrk="0" hangingPunct="1">
        <a:defRPr sz="1800" kern="1200">
          <a:solidFill>
            <a:schemeClr val="tx1"/>
          </a:solidFill>
          <a:latin typeface="+mn-lt"/>
          <a:ea typeface="+mn-ea"/>
          <a:cs typeface="+mn-cs"/>
        </a:defRPr>
      </a:lvl4pPr>
      <a:lvl5pPr marL="1828782" algn="l" defTabSz="914391" rtl="0" eaLnBrk="1" latinLnBrk="0" hangingPunct="1">
        <a:defRPr sz="1800" kern="1200">
          <a:solidFill>
            <a:schemeClr val="tx1"/>
          </a:solidFill>
          <a:latin typeface="+mn-lt"/>
          <a:ea typeface="+mn-ea"/>
          <a:cs typeface="+mn-cs"/>
        </a:defRPr>
      </a:lvl5pPr>
      <a:lvl6pPr marL="2285978" algn="l" defTabSz="914391" rtl="0" eaLnBrk="1" latinLnBrk="0" hangingPunct="1">
        <a:defRPr sz="1800" kern="1200">
          <a:solidFill>
            <a:schemeClr val="tx1"/>
          </a:solidFill>
          <a:latin typeface="+mn-lt"/>
          <a:ea typeface="+mn-ea"/>
          <a:cs typeface="+mn-cs"/>
        </a:defRPr>
      </a:lvl6pPr>
      <a:lvl7pPr marL="2743173" algn="l" defTabSz="914391" rtl="0" eaLnBrk="1" latinLnBrk="0" hangingPunct="1">
        <a:defRPr sz="1800" kern="1200">
          <a:solidFill>
            <a:schemeClr val="tx1"/>
          </a:solidFill>
          <a:latin typeface="+mn-lt"/>
          <a:ea typeface="+mn-ea"/>
          <a:cs typeface="+mn-cs"/>
        </a:defRPr>
      </a:lvl7pPr>
      <a:lvl8pPr marL="3200368" algn="l" defTabSz="914391" rtl="0" eaLnBrk="1" latinLnBrk="0" hangingPunct="1">
        <a:defRPr sz="1800" kern="1200">
          <a:solidFill>
            <a:schemeClr val="tx1"/>
          </a:solidFill>
          <a:latin typeface="+mn-lt"/>
          <a:ea typeface="+mn-ea"/>
          <a:cs typeface="+mn-cs"/>
        </a:defRPr>
      </a:lvl8pPr>
      <a:lvl9pPr marL="3657563" algn="l" defTabSz="91439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70965" y="3424517"/>
            <a:ext cx="8005482" cy="1192306"/>
          </a:xfrm>
        </p:spPr>
        <p:txBody>
          <a:bodyPr>
            <a:noAutofit/>
          </a:bodyPr>
          <a:lstStyle/>
          <a:p>
            <a:r>
              <a:rPr lang="lt-LT" sz="3000" b="1" dirty="0" err="1">
                <a:solidFill>
                  <a:srgbClr val="009900"/>
                </a:solidFill>
              </a:rPr>
              <a:t>Simuliacinis</a:t>
            </a:r>
            <a:r>
              <a:rPr lang="lt-LT" sz="3000" b="1" dirty="0">
                <a:solidFill>
                  <a:srgbClr val="009900"/>
                </a:solidFill>
              </a:rPr>
              <a:t> žaidimas</a:t>
            </a:r>
          </a:p>
          <a:p>
            <a:r>
              <a:rPr lang="lt-LT" sz="3000" b="1" dirty="0">
                <a:solidFill>
                  <a:srgbClr val="009900"/>
                </a:solidFill>
              </a:rPr>
              <a:t>„Geresnis internetas – visų mūsų atsakomybė“</a:t>
            </a:r>
          </a:p>
        </p:txBody>
      </p:sp>
      <p:pic>
        <p:nvPicPr>
          <p:cNvPr id="6" name="Picture 5">
            <a:extLst>
              <a:ext uri="{FF2B5EF4-FFF2-40B4-BE49-F238E27FC236}">
                <a16:creationId xmlns:a16="http://schemas.microsoft.com/office/drawing/2014/main" id="{CFBF73D7-DC40-4981-BAA0-DA35AE60CB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23517" y="4685337"/>
            <a:ext cx="1620180" cy="743913"/>
          </a:xfrm>
          <a:prstGeom prst="rect">
            <a:avLst/>
          </a:prstGeom>
        </p:spPr>
      </p:pic>
      <p:pic>
        <p:nvPicPr>
          <p:cNvPr id="10" name="Picture 9" descr="prisijungusi LT.jpg">
            <a:extLst>
              <a:ext uri="{FF2B5EF4-FFF2-40B4-BE49-F238E27FC236}">
                <a16:creationId xmlns:a16="http://schemas.microsoft.com/office/drawing/2014/main" id="{02D610DB-B587-4EF3-81CB-CAEF3B315571}"/>
              </a:ext>
            </a:extLst>
          </p:cNvPr>
          <p:cNvPicPr>
            <a:picLocks noChangeAspect="1"/>
          </p:cNvPicPr>
          <p:nvPr/>
        </p:nvPicPr>
        <p:blipFill>
          <a:blip r:embed="rId3" cstate="print"/>
          <a:stretch>
            <a:fillRect/>
          </a:stretch>
        </p:blipFill>
        <p:spPr>
          <a:xfrm>
            <a:off x="259229" y="4859301"/>
            <a:ext cx="1720483" cy="395985"/>
          </a:xfrm>
          <a:prstGeom prst="rect">
            <a:avLst/>
          </a:prstGeom>
        </p:spPr>
      </p:pic>
      <p:pic>
        <p:nvPicPr>
          <p:cNvPr id="7" name="Picture 6" descr="A close up of a sign&#10;&#10;Description automatically generated">
            <a:extLst>
              <a:ext uri="{FF2B5EF4-FFF2-40B4-BE49-F238E27FC236}">
                <a16:creationId xmlns:a16="http://schemas.microsoft.com/office/drawing/2014/main" id="{A5038918-EAD2-4A69-B160-08B792836FD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21019" y="1571932"/>
            <a:ext cx="2701961" cy="1285568"/>
          </a:xfrm>
          <a:prstGeom prst="rect">
            <a:avLst/>
          </a:prstGeom>
        </p:spPr>
      </p:pic>
    </p:spTree>
    <p:extLst>
      <p:ext uri="{BB962C8B-B14F-4D97-AF65-F5344CB8AC3E}">
        <p14:creationId xmlns:p14="http://schemas.microsoft.com/office/powerpoint/2010/main" val="5976227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F773-9229-4D72-BCBA-E52B0E7DE058}"/>
              </a:ext>
            </a:extLst>
          </p:cNvPr>
          <p:cNvSpPr>
            <a:spLocks noGrp="1"/>
          </p:cNvSpPr>
          <p:nvPr>
            <p:ph type="title"/>
          </p:nvPr>
        </p:nvSpPr>
        <p:spPr/>
        <p:txBody>
          <a:bodyPr/>
          <a:lstStyle/>
          <a:p>
            <a:r>
              <a:rPr lang="lt-LT" u="sng" dirty="0"/>
              <a:t>KLAUSIMAI DISKUSIJAI</a:t>
            </a:r>
          </a:p>
        </p:txBody>
      </p:sp>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a:xfrm>
            <a:off x="1043608" y="1433737"/>
            <a:ext cx="7643192" cy="3873370"/>
          </a:xfrm>
        </p:spPr>
        <p:txBody>
          <a:bodyPr>
            <a:normAutofit/>
          </a:bodyPr>
          <a:lstStyle/>
          <a:p>
            <a:pPr>
              <a:buFontTx/>
              <a:buChar char="-"/>
            </a:pPr>
            <a:r>
              <a:rPr lang="lt-LT" dirty="0"/>
              <a:t>Ar galima neatsiklausus filmuoti žmones ir vėliau įkelti vaizdo medžiagą į internetą?</a:t>
            </a:r>
          </a:p>
          <a:p>
            <a:pPr>
              <a:buFontTx/>
              <a:buChar char="-"/>
            </a:pPr>
            <a:r>
              <a:rPr lang="lt-LT" dirty="0"/>
              <a:t>Kodėl negalima be asmens sutikimo kelti nuotraukų ar nufilmuotos vaizdo medžiagos į viešąją erdvę — internetą?</a:t>
            </a:r>
          </a:p>
          <a:p>
            <a:pPr>
              <a:buFontTx/>
              <a:buChar char="-"/>
            </a:pPr>
            <a:r>
              <a:rPr lang="lt-LT" dirty="0"/>
              <a:t>Kas gali nutikti paviešinus asmeninius vaizdo įrašus internete?</a:t>
            </a:r>
          </a:p>
          <a:p>
            <a:pPr>
              <a:buFontTx/>
              <a:buChar char="-"/>
            </a:pPr>
            <a:r>
              <a:rPr lang="lt-LT" dirty="0"/>
              <a:t>Kaip elgtis, jeigu gaunate grasinančių ar žeidžiančių žinučių internetinėse svetainėse?</a:t>
            </a:r>
          </a:p>
          <a:p>
            <a:pPr marL="0" indent="0">
              <a:buNone/>
            </a:pPr>
            <a:endParaRPr lang="lt-LT" dirty="0"/>
          </a:p>
        </p:txBody>
      </p:sp>
    </p:spTree>
    <p:extLst>
      <p:ext uri="{BB962C8B-B14F-4D97-AF65-F5344CB8AC3E}">
        <p14:creationId xmlns:p14="http://schemas.microsoft.com/office/powerpoint/2010/main" val="35004144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F773-9229-4D72-BCBA-E52B0E7DE058}"/>
              </a:ext>
            </a:extLst>
          </p:cNvPr>
          <p:cNvSpPr>
            <a:spLocks noGrp="1"/>
          </p:cNvSpPr>
          <p:nvPr>
            <p:ph type="title"/>
          </p:nvPr>
        </p:nvSpPr>
        <p:spPr/>
        <p:txBody>
          <a:bodyPr/>
          <a:lstStyle/>
          <a:p>
            <a:r>
              <a:rPr lang="lt-LT" u="sng" dirty="0"/>
              <a:t>INFORMACIJA APIE SAUGŲ IR ATSAKINGĄ ELGESĮ</a:t>
            </a:r>
          </a:p>
        </p:txBody>
      </p:sp>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a:xfrm>
            <a:off x="1043608" y="1433737"/>
            <a:ext cx="7643192" cy="3873370"/>
          </a:xfrm>
        </p:spPr>
        <p:txBody>
          <a:bodyPr>
            <a:normAutofit fontScale="85000" lnSpcReduction="10000"/>
          </a:bodyPr>
          <a:lstStyle/>
          <a:p>
            <a:pPr lvl="0" fontAlgn="base"/>
            <a:r>
              <a:rPr lang="it-IT" b="1" i="1" dirty="0"/>
              <a:t>Lietuvos Respublikos civilinis kodeksas: </a:t>
            </a:r>
            <a:r>
              <a:rPr lang="it-IT" i="1" dirty="0"/>
              <a:t>fizinio asmens nuotrauka (jos dalis), portretas ar kitoks atvaizdas gali būti atgaminami, parduodami, demonstruojami, spausdinami, taip pat pats asmuo gali būti  fotografuojamas tik jo sutikimu;</a:t>
            </a:r>
            <a:endParaRPr lang="lt-LT" dirty="0"/>
          </a:p>
          <a:p>
            <a:r>
              <a:rPr lang="lt-LT" b="1" i="1" dirty="0" err="1"/>
              <a:t>Visuomenės</a:t>
            </a:r>
            <a:r>
              <a:rPr lang="lt-LT" b="1" i="1" dirty="0"/>
              <a:t> informavimo </a:t>
            </a:r>
            <a:r>
              <a:rPr lang="lt-LT" b="1" i="1" dirty="0" err="1"/>
              <a:t>įstatymas</a:t>
            </a:r>
            <a:r>
              <a:rPr lang="lt-LT" b="1" i="1" dirty="0"/>
              <a:t> (13 straipsnis. Asmens teisių</a:t>
            </a:r>
            <a:r>
              <a:rPr lang="de-DE" b="1" i="1" dirty="0"/>
              <a:t>, </a:t>
            </a:r>
            <a:r>
              <a:rPr lang="de-DE" b="1" i="1" dirty="0" err="1"/>
              <a:t>garbe</a:t>
            </a:r>
            <a:r>
              <a:rPr lang="lt-LT" b="1" i="1" dirty="0"/>
              <a:t>̇s ir orumo apsauga):</a:t>
            </a:r>
            <a:r>
              <a:rPr lang="lt-LT" i="1" dirty="0"/>
              <a:t> 1. Siekiant </a:t>
            </a:r>
            <a:r>
              <a:rPr lang="lt-LT" i="1" dirty="0" err="1"/>
              <a:t>nepažeisti</a:t>
            </a:r>
            <a:r>
              <a:rPr lang="lt-LT" i="1" dirty="0"/>
              <a:t> asmens teisių, apsaugoti jo garbę ir </a:t>
            </a:r>
            <a:r>
              <a:rPr lang="lt-LT" i="1" dirty="0" err="1"/>
              <a:t>oruma</a:t>
            </a:r>
            <a:r>
              <a:rPr lang="lt-LT" i="1" dirty="0"/>
              <a:t>̨</a:t>
            </a:r>
            <a:r>
              <a:rPr lang="nl-NL" i="1" dirty="0"/>
              <a:t>, renkant ir vies</a:t>
            </a:r>
            <a:r>
              <a:rPr lang="lt-LT" i="1" dirty="0"/>
              <a:t>̌ai  skelbiant informaciją </a:t>
            </a:r>
            <a:r>
              <a:rPr lang="lt-LT" i="1" dirty="0" err="1"/>
              <a:t>draudžiama</a:t>
            </a:r>
            <a:r>
              <a:rPr lang="lt-LT" i="1" dirty="0"/>
              <a:t>: 1) be asmens sutikimo filmuoti, fotografuoti, daryti garso ir vaizdo </a:t>
            </a:r>
            <a:r>
              <a:rPr lang="lt-LT" i="1" dirty="0" err="1"/>
              <a:t>įrašus</a:t>
            </a:r>
            <a:r>
              <a:rPr lang="lt-LT" i="1" dirty="0"/>
              <a:t> fizinio asmens gyvenamojoje patalpoje, fizinio asmens </a:t>
            </a:r>
            <a:r>
              <a:rPr lang="lt-LT" i="1" dirty="0" err="1"/>
              <a:t>privačioje</a:t>
            </a:r>
            <a:r>
              <a:rPr lang="lt-LT" i="1" dirty="0"/>
              <a:t> namų valdoje ir jai </a:t>
            </a:r>
            <a:r>
              <a:rPr lang="lt-LT" i="1" dirty="0" err="1"/>
              <a:t>priklausančioje</a:t>
            </a:r>
            <a:r>
              <a:rPr lang="lt-LT" i="1" dirty="0"/>
              <a:t> aptvertoje ar kitaip </a:t>
            </a:r>
            <a:r>
              <a:rPr lang="lt-LT" i="1" dirty="0" err="1"/>
              <a:t>aiškiai</a:t>
            </a:r>
            <a:r>
              <a:rPr lang="lt-LT" i="1" dirty="0"/>
              <a:t> </a:t>
            </a:r>
            <a:r>
              <a:rPr lang="lt-LT" i="1" dirty="0" err="1"/>
              <a:t>pažymėtoje</a:t>
            </a:r>
            <a:r>
              <a:rPr lang="lt-LT" i="1" dirty="0"/>
              <a:t> teritorijoje, nepaisant to, ar tas  asmuo yra nurodytose vietose; 2) filmuoti, fotografuoti ar daryti garso ir vaizdo </a:t>
            </a:r>
            <a:r>
              <a:rPr lang="lt-LT" i="1" dirty="0" err="1"/>
              <a:t>įrašus</a:t>
            </a:r>
            <a:r>
              <a:rPr lang="lt-LT" i="1" dirty="0"/>
              <a:t> </a:t>
            </a:r>
            <a:r>
              <a:rPr lang="lt-LT" i="1" dirty="0" err="1"/>
              <a:t>neviešu</a:t>
            </a:r>
            <a:r>
              <a:rPr lang="lt-LT" i="1" dirty="0"/>
              <a:t>̨ renginių metu be </a:t>
            </a:r>
            <a:r>
              <a:rPr lang="lt-LT" i="1" dirty="0" err="1"/>
              <a:t>organizatoriu</a:t>
            </a:r>
            <a:r>
              <a:rPr lang="lt-LT" i="1" dirty="0"/>
              <a:t>̨</a:t>
            </a:r>
            <a:r>
              <a:rPr lang="en-US" i="1" dirty="0"/>
              <a:t>, </a:t>
            </a:r>
            <a:r>
              <a:rPr lang="en-US" i="1" dirty="0" err="1"/>
              <a:t>turinc</a:t>
            </a:r>
            <a:r>
              <a:rPr lang="lt-LT" i="1" dirty="0"/>
              <a:t>̌</a:t>
            </a:r>
            <a:r>
              <a:rPr lang="lt-LT" i="1" dirty="0" err="1"/>
              <a:t>iu</a:t>
            </a:r>
            <a:r>
              <a:rPr lang="lt-LT" i="1" dirty="0"/>
              <a:t>̨ teisę rengti tokius renginius, sutikimo; 3) filmuoti ir fotografuoti </a:t>
            </a:r>
            <a:r>
              <a:rPr lang="lt-LT" i="1" dirty="0" err="1"/>
              <a:t>žmogu</a:t>
            </a:r>
            <a:r>
              <a:rPr lang="lt-LT" i="1" dirty="0"/>
              <a:t>̨ ir naudoti jo atvaizdus reklamai </a:t>
            </a:r>
            <a:r>
              <a:rPr lang="lt-LT" i="1" dirty="0" err="1"/>
              <a:t>visuomenės</a:t>
            </a:r>
            <a:r>
              <a:rPr lang="lt-LT" i="1" dirty="0"/>
              <a:t>  informavimo priemonė</a:t>
            </a:r>
            <a:r>
              <a:rPr lang="en-US" i="1" dirty="0"/>
              <a:t>se be s</a:t>
            </a:r>
            <a:r>
              <a:rPr lang="lt-LT" i="1" dirty="0"/>
              <a:t>̌</a:t>
            </a:r>
            <a:r>
              <a:rPr lang="lt-LT" i="1" dirty="0" err="1"/>
              <a:t>io</a:t>
            </a:r>
            <a:r>
              <a:rPr lang="lt-LT" i="1" dirty="0"/>
              <a:t> </a:t>
            </a:r>
            <a:r>
              <a:rPr lang="lt-LT" i="1" dirty="0" err="1"/>
              <a:t>žmogaus</a:t>
            </a:r>
            <a:r>
              <a:rPr lang="lt-LT" i="1" dirty="0"/>
              <a:t> sutikimo; 4) filmuoti ir fotografuoti asmenį su </a:t>
            </a:r>
            <a:r>
              <a:rPr lang="lt-LT" i="1" dirty="0" err="1"/>
              <a:t>ais</a:t>
            </a:r>
            <a:r>
              <a:rPr lang="lt-LT" i="1" dirty="0"/>
              <a:t>̌</a:t>
            </a:r>
            <a:r>
              <a:rPr lang="pt-PT" i="1" dirty="0"/>
              <a:t>kiais fiziniais tru</a:t>
            </a:r>
            <a:r>
              <a:rPr lang="lt-LT" i="1" dirty="0"/>
              <a:t>̄</a:t>
            </a:r>
            <a:r>
              <a:rPr lang="en-US" i="1" dirty="0" err="1"/>
              <a:t>kumais</a:t>
            </a:r>
            <a:r>
              <a:rPr lang="en-US" i="1" dirty="0"/>
              <a:t> be s</a:t>
            </a:r>
            <a:r>
              <a:rPr lang="lt-LT" i="1" dirty="0"/>
              <a:t>̌</a:t>
            </a:r>
            <a:r>
              <a:rPr lang="lt-LT" i="1" dirty="0" err="1"/>
              <a:t>io</a:t>
            </a:r>
            <a:r>
              <a:rPr lang="lt-LT" i="1" dirty="0"/>
              <a:t> asmens  sutikimo arba filmuoti ir fotografuoti asmenį jam esant </a:t>
            </a:r>
            <a:r>
              <a:rPr lang="lt-LT" i="1" dirty="0" err="1"/>
              <a:t>bejėgiškos</a:t>
            </a:r>
            <a:r>
              <a:rPr lang="lt-LT" i="1" dirty="0"/>
              <a:t> </a:t>
            </a:r>
            <a:r>
              <a:rPr lang="lt-LT" i="1" dirty="0" err="1"/>
              <a:t>būkle</a:t>
            </a:r>
            <a:r>
              <a:rPr lang="lt-LT" i="1" dirty="0"/>
              <a:t>̇</a:t>
            </a:r>
            <a:r>
              <a:rPr lang="fr-FR" i="1" dirty="0"/>
              <a:t>s de</a:t>
            </a:r>
            <a:r>
              <a:rPr lang="lt-LT" i="1" dirty="0"/>
              <a:t>̇l sveikatos  sutrikimo; 5) filmuoti, fotografuoti </a:t>
            </a:r>
            <a:r>
              <a:rPr lang="lt-LT" i="1" dirty="0" err="1"/>
              <a:t>vaika</a:t>
            </a:r>
            <a:r>
              <a:rPr lang="lt-LT" i="1" dirty="0"/>
              <a:t>̨ ar daryti jo garso ir vaizdo </a:t>
            </a:r>
            <a:r>
              <a:rPr lang="lt-LT" i="1" dirty="0" err="1"/>
              <a:t>įras</a:t>
            </a:r>
            <a:r>
              <a:rPr lang="lt-LT" i="1" dirty="0"/>
              <a:t>̌</a:t>
            </a:r>
            <a:r>
              <a:rPr lang="en-US" i="1" dirty="0"/>
              <a:t>us be </a:t>
            </a:r>
            <a:r>
              <a:rPr lang="en-US" i="1" dirty="0" err="1"/>
              <a:t>nors</a:t>
            </a:r>
            <a:r>
              <a:rPr lang="en-US" i="1" dirty="0"/>
              <a:t> </a:t>
            </a:r>
            <a:r>
              <a:rPr lang="en-US" i="1" dirty="0" err="1"/>
              <a:t>vieno</a:t>
            </a:r>
            <a:r>
              <a:rPr lang="en-US" i="1" dirty="0"/>
              <a:t> is</a:t>
            </a:r>
            <a:r>
              <a:rPr lang="lt-LT" i="1" dirty="0"/>
              <a:t>̌  </a:t>
            </a:r>
            <a:r>
              <a:rPr lang="lt-LT" i="1" dirty="0" err="1"/>
              <a:t>tėvu</a:t>
            </a:r>
            <a:r>
              <a:rPr lang="lt-LT" i="1" dirty="0"/>
              <a:t>̨</a:t>
            </a:r>
            <a:r>
              <a:rPr lang="en-US" i="1" dirty="0"/>
              <a:t>, globe</a:t>
            </a:r>
            <a:r>
              <a:rPr lang="lt-LT" i="1" dirty="0"/>
              <a:t>̇</a:t>
            </a:r>
            <a:r>
              <a:rPr lang="lt-LT" i="1" dirty="0" err="1"/>
              <a:t>ju</a:t>
            </a:r>
            <a:r>
              <a:rPr lang="lt-LT" i="1" dirty="0"/>
              <a:t>̨ </a:t>
            </a:r>
            <a:r>
              <a:rPr lang="de-DE" i="1" dirty="0" err="1"/>
              <a:t>ar</a:t>
            </a:r>
            <a:r>
              <a:rPr lang="de-DE" i="1" dirty="0"/>
              <a:t> </a:t>
            </a:r>
            <a:r>
              <a:rPr lang="de-DE" i="1" dirty="0" err="1"/>
              <a:t>ru</a:t>
            </a:r>
            <a:r>
              <a:rPr lang="lt-LT" i="1" dirty="0"/>
              <a:t>̄</a:t>
            </a:r>
            <a:r>
              <a:rPr lang="lt-LT" i="1" dirty="0" err="1"/>
              <a:t>pintoju</a:t>
            </a:r>
            <a:r>
              <a:rPr lang="lt-LT" i="1" dirty="0"/>
              <a:t>̨ ir paties vaiko sutikimo. </a:t>
            </a:r>
            <a:r>
              <a:rPr lang="lt-LT" i="1" dirty="0" err="1"/>
              <a:t>Draudžiama</a:t>
            </a:r>
            <a:r>
              <a:rPr lang="lt-LT" i="1" dirty="0"/>
              <a:t> naudoti vaikų fotografijas, garso ar vaizdo </a:t>
            </a:r>
            <a:r>
              <a:rPr lang="lt-LT" i="1" dirty="0" err="1"/>
              <a:t>įrašus</a:t>
            </a:r>
            <a:r>
              <a:rPr lang="lt-LT" i="1" dirty="0"/>
              <a:t> erotinio, pornografinio ir smurtinio </a:t>
            </a:r>
            <a:r>
              <a:rPr lang="lt-LT" i="1" dirty="0" err="1"/>
              <a:t>pobūdžio</a:t>
            </a:r>
            <a:r>
              <a:rPr lang="lt-LT" i="1" dirty="0"/>
              <a:t>  informacijose; 6) be mirusiojo ar </a:t>
            </a:r>
            <a:r>
              <a:rPr lang="lt-LT" i="1" dirty="0" err="1"/>
              <a:t>žuvusiojo</a:t>
            </a:r>
            <a:r>
              <a:rPr lang="lt-LT" i="1" dirty="0"/>
              <a:t> š</a:t>
            </a:r>
            <a:r>
              <a:rPr lang="es-ES_tradnl" i="1" dirty="0" err="1"/>
              <a:t>eimos</a:t>
            </a:r>
            <a:r>
              <a:rPr lang="es-ES_tradnl" i="1" dirty="0"/>
              <a:t> </a:t>
            </a:r>
            <a:r>
              <a:rPr lang="es-ES_tradnl" i="1" dirty="0" err="1"/>
              <a:t>nariu</a:t>
            </a:r>
            <a:r>
              <a:rPr lang="lt-LT" i="1" dirty="0"/>
              <a:t>̨ sutikimo filmuoti, fotografuoti </a:t>
            </a:r>
            <a:r>
              <a:rPr lang="lt-LT" i="1" dirty="0" err="1"/>
              <a:t>mirusįji</a:t>
            </a:r>
            <a:r>
              <a:rPr lang="lt-LT" i="1" dirty="0"/>
              <a:t>̨  </a:t>
            </a:r>
            <a:r>
              <a:rPr lang="nl-NL" i="1" dirty="0"/>
              <a:t>ar z</a:t>
            </a:r>
            <a:r>
              <a:rPr lang="lt-LT" i="1" dirty="0"/>
              <a:t>̌</a:t>
            </a:r>
            <a:r>
              <a:rPr lang="lt-LT" i="1" dirty="0" err="1"/>
              <a:t>uvusįji</a:t>
            </a:r>
            <a:r>
              <a:rPr lang="lt-LT" i="1" dirty="0"/>
              <a:t>̨ stambiu planu ar daryti jo vaizdo </a:t>
            </a:r>
            <a:r>
              <a:rPr lang="lt-LT" i="1" dirty="0" err="1"/>
              <a:t>įras</a:t>
            </a:r>
            <a:r>
              <a:rPr lang="lt-LT" i="1" dirty="0"/>
              <a:t>̌</a:t>
            </a:r>
            <a:r>
              <a:rPr lang="pt-PT" i="1" dirty="0"/>
              <a:t>us. </a:t>
            </a:r>
            <a:endParaRPr lang="lt-LT" dirty="0"/>
          </a:p>
        </p:txBody>
      </p:sp>
    </p:spTree>
    <p:extLst>
      <p:ext uri="{BB962C8B-B14F-4D97-AF65-F5344CB8AC3E}">
        <p14:creationId xmlns:p14="http://schemas.microsoft.com/office/powerpoint/2010/main" val="22804228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8E5A053-10CA-42C9-980E-BF3902C45848}"/>
              </a:ext>
            </a:extLst>
          </p:cNvPr>
          <p:cNvSpPr txBox="1">
            <a:spLocks/>
          </p:cNvSpPr>
          <p:nvPr/>
        </p:nvSpPr>
        <p:spPr>
          <a:xfrm>
            <a:off x="1457324" y="1786217"/>
            <a:ext cx="7061947" cy="1538008"/>
          </a:xfrm>
          <a:prstGeom prst="rect">
            <a:avLst/>
          </a:prstGeom>
        </p:spPr>
        <p:txBody>
          <a:bodyPr vert="horz" lIns="91440" tIns="45720" rIns="91440" bIns="45720" rtlCol="0">
            <a:noAutofit/>
          </a:bodyPr>
          <a:lstStyle>
            <a:lvl1pPr marL="342896" marR="0" indent="-342896" algn="l" defTabSz="914391" rtl="0" eaLnBrk="1" fontAlgn="auto" latinLnBrk="0" hangingPunct="1">
              <a:lnSpc>
                <a:spcPct val="100000"/>
              </a:lnSpc>
              <a:spcBef>
                <a:spcPct val="20000"/>
              </a:spcBef>
              <a:spcAft>
                <a:spcPts val="0"/>
              </a:spcAft>
              <a:buClrTx/>
              <a:buSzTx/>
              <a:buFont typeface="Arial" pitchFamily="34" charset="0"/>
              <a:buChar char="•"/>
              <a:tabLst/>
              <a:defRPr sz="1800" kern="1200">
                <a:solidFill>
                  <a:schemeClr val="tx1"/>
                </a:solidFill>
                <a:latin typeface="+mn-lt"/>
                <a:ea typeface="+mn-ea"/>
                <a:cs typeface="+mn-cs"/>
              </a:defRPr>
            </a:lvl1pPr>
            <a:lvl2pPr marL="742943" indent="-285747" algn="l" defTabSz="914391"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2988" indent="-228597" algn="l" defTabSz="914391"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184" indent="-228597" algn="l" defTabSz="914391"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379" indent="-228597" algn="l" defTabSz="914391"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575"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70"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66"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61"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fi-FI" sz="4500" b="1" dirty="0">
                <a:solidFill>
                  <a:srgbClr val="009900"/>
                </a:solidFill>
              </a:rPr>
              <a:t>ŽAIDIMAS  </a:t>
            </a:r>
            <a:r>
              <a:rPr lang="lt-LT" sz="4500" b="1" dirty="0">
                <a:solidFill>
                  <a:srgbClr val="009900"/>
                </a:solidFill>
              </a:rPr>
              <a:t>13</a:t>
            </a:r>
            <a:r>
              <a:rPr lang="fi-FI" sz="4500" b="1" dirty="0">
                <a:solidFill>
                  <a:srgbClr val="009900"/>
                </a:solidFill>
              </a:rPr>
              <a:t>-1</a:t>
            </a:r>
            <a:r>
              <a:rPr lang="lt-LT" sz="4500" b="1" dirty="0">
                <a:solidFill>
                  <a:srgbClr val="009900"/>
                </a:solidFill>
              </a:rPr>
              <a:t>4</a:t>
            </a:r>
            <a:r>
              <a:rPr lang="fi-FI" sz="4500" b="1" dirty="0">
                <a:solidFill>
                  <a:srgbClr val="009900"/>
                </a:solidFill>
              </a:rPr>
              <a:t> METŲ AMŽIAUS VAIKAMS</a:t>
            </a:r>
            <a:endParaRPr lang="lt-LT" sz="4500" b="1" dirty="0">
              <a:solidFill>
                <a:srgbClr val="009900"/>
              </a:solidFill>
            </a:endParaRPr>
          </a:p>
        </p:txBody>
      </p:sp>
    </p:spTree>
    <p:extLst>
      <p:ext uri="{BB962C8B-B14F-4D97-AF65-F5344CB8AC3E}">
        <p14:creationId xmlns:p14="http://schemas.microsoft.com/office/powerpoint/2010/main" val="38421306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F773-9229-4D72-BCBA-E52B0E7DE058}"/>
              </a:ext>
            </a:extLst>
          </p:cNvPr>
          <p:cNvSpPr>
            <a:spLocks noGrp="1"/>
          </p:cNvSpPr>
          <p:nvPr>
            <p:ph type="title"/>
          </p:nvPr>
        </p:nvSpPr>
        <p:spPr/>
        <p:txBody>
          <a:bodyPr/>
          <a:lstStyle/>
          <a:p>
            <a:r>
              <a:rPr lang="lt-LT" u="sng" dirty="0"/>
              <a:t>ŽAIDIMO ĮŽANGA</a:t>
            </a:r>
          </a:p>
        </p:txBody>
      </p:sp>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a:xfrm>
            <a:off x="1043608" y="1433737"/>
            <a:ext cx="7643192" cy="3873370"/>
          </a:xfrm>
        </p:spPr>
        <p:txBody>
          <a:bodyPr>
            <a:normAutofit/>
          </a:bodyPr>
          <a:lstStyle/>
          <a:p>
            <a:pPr marL="0" indent="0">
              <a:buNone/>
            </a:pPr>
            <a:r>
              <a:rPr lang="lt-LT" dirty="0"/>
              <a:t>Agnė jau kuris laikas gyvena su seneliais. Jos tėvai darbo reikalais metams išvyko į užsienį. </a:t>
            </a:r>
          </a:p>
          <a:p>
            <a:pPr marL="0" indent="0">
              <a:buNone/>
            </a:pPr>
            <a:r>
              <a:rPr lang="lt-LT" dirty="0"/>
              <a:t>Mergina, kad galėtų dažniau bendrauti su mama ir tėčiu, susikūrė savo pirmąją socialinio tinklo paskyrą. Tam pritarė ir jos tėvai. </a:t>
            </a:r>
          </a:p>
          <a:p>
            <a:pPr marL="0" indent="0">
              <a:buNone/>
            </a:pPr>
            <a:r>
              <a:rPr lang="lt-LT" dirty="0"/>
              <a:t>Taip ji galėjo su tėvais ne tik dalintis nuotraukomis, susirašinėti, bet ir kiekvieną vakarą prieš eidama miegoti išgirsti tėvų jai tariamą „labanakt“. </a:t>
            </a:r>
          </a:p>
          <a:p>
            <a:pPr marL="0" indent="0">
              <a:buNone/>
            </a:pPr>
            <a:r>
              <a:rPr lang="lt-LT" dirty="0"/>
              <a:t>Išmokusi geriau naudotis socialiniu tinklu, Agnė pradėjo bendrauti ir su kitais žmonėmis.</a:t>
            </a:r>
            <a:endParaRPr lang="lt-LT" sz="500" dirty="0"/>
          </a:p>
        </p:txBody>
      </p:sp>
    </p:spTree>
    <p:extLst>
      <p:ext uri="{BB962C8B-B14F-4D97-AF65-F5344CB8AC3E}">
        <p14:creationId xmlns:p14="http://schemas.microsoft.com/office/powerpoint/2010/main" val="17066214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F773-9229-4D72-BCBA-E52B0E7DE058}"/>
              </a:ext>
            </a:extLst>
          </p:cNvPr>
          <p:cNvSpPr>
            <a:spLocks noGrp="1"/>
          </p:cNvSpPr>
          <p:nvPr>
            <p:ph type="title"/>
          </p:nvPr>
        </p:nvSpPr>
        <p:spPr/>
        <p:txBody>
          <a:bodyPr/>
          <a:lstStyle/>
          <a:p>
            <a:r>
              <a:rPr lang="lt-LT" u="sng" dirty="0"/>
              <a:t>KRYPTIS – 1 </a:t>
            </a:r>
          </a:p>
        </p:txBody>
      </p:sp>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a:xfrm>
            <a:off x="1043608" y="1433737"/>
            <a:ext cx="7643192" cy="3873370"/>
          </a:xfrm>
        </p:spPr>
        <p:txBody>
          <a:bodyPr>
            <a:normAutofit fontScale="92500" lnSpcReduction="20000"/>
          </a:bodyPr>
          <a:lstStyle/>
          <a:p>
            <a:pPr marL="0" indent="0">
              <a:buNone/>
            </a:pPr>
            <a:r>
              <a:rPr lang="lt-LT" dirty="0"/>
              <a:t>Agnė socialiniame tinkle pasikvietė į draugus savo bendraklasius, giminaičius, draugus. Taip pat jai pradėjo rašyti ir nepažįstami asmenys, kurių kvietimus „draugauti“ ji net nesuabejojusi patvirtino. Po kurio laiko, vienas iš naujų draugų pradėjo rašyti Agnei žinutes. </a:t>
            </a:r>
            <a:r>
              <a:rPr lang="lt-LT" dirty="0" err="1"/>
              <a:t>Machmedu</a:t>
            </a:r>
            <a:r>
              <a:rPr lang="lt-LT" dirty="0"/>
              <a:t> pasivadinęs jaunuolis draugiškai kalbino mergaitę. </a:t>
            </a:r>
          </a:p>
          <a:p>
            <a:pPr marL="0" indent="0">
              <a:buNone/>
            </a:pPr>
            <a:endParaRPr lang="lt-LT" dirty="0"/>
          </a:p>
          <a:p>
            <a:pPr marL="0" indent="0">
              <a:buNone/>
            </a:pPr>
            <a:r>
              <a:rPr lang="lt-LT" dirty="0"/>
              <a:t>Jie susirašinėjo kiekvieną dieną. Agnė, saugiai jausdamasi internete ir pasitikėdama susirašinėjo draugu, parašė jam kur ir su kuo gyvena. Ji pasakojo, kad </a:t>
            </a:r>
            <a:r>
              <a:rPr lang="lt-LT" dirty="0" err="1"/>
              <a:t>ilgisi</a:t>
            </a:r>
            <a:r>
              <a:rPr lang="lt-LT" dirty="0"/>
              <a:t> tėvų, kurie šiuo metu išvykę, ir dalindavosi su juo mokyklos naujienomis. </a:t>
            </a:r>
          </a:p>
          <a:p>
            <a:pPr marL="0" indent="0">
              <a:buNone/>
            </a:pPr>
            <a:r>
              <a:rPr lang="lt-LT" dirty="0"/>
              <a:t>Artėjant Kalėdoms </a:t>
            </a:r>
            <a:r>
              <a:rPr lang="lt-LT" dirty="0" err="1"/>
              <a:t>Machmedas</a:t>
            </a:r>
            <a:r>
              <a:rPr lang="lt-LT" dirty="0"/>
              <a:t> paprašė Agnės adreso, nes pasakė, kad nori atsiųsti jai Kalėdų dovaną. Apsidžiaugusi, kad gaus dovanų, ji išsiuntė adresą savo naujam draugui. </a:t>
            </a:r>
          </a:p>
          <a:p>
            <a:pPr marL="0" indent="0">
              <a:buNone/>
            </a:pPr>
            <a:r>
              <a:rPr lang="lt-LT" dirty="0"/>
              <a:t>Tačiau netikėtai pasirodęs svečias buvo visai nepanašus į jos draugą </a:t>
            </a:r>
            <a:r>
              <a:rPr lang="lt-LT" dirty="0" err="1"/>
              <a:t>Machmedą</a:t>
            </a:r>
            <a:r>
              <a:rPr lang="lt-LT" dirty="0"/>
              <a:t>. Tai buvo vagis, kuris ruošėsi apvogti mergaitės namus, tik jam nepasisekė, nes tuo metu, kai mergina ir seneliai buvo išėję į parduotuvę, namuose buvo į svečius atvykęs Agnės dėdė.</a:t>
            </a:r>
            <a:endParaRPr lang="lt-LT" sz="500" dirty="0"/>
          </a:p>
        </p:txBody>
      </p:sp>
    </p:spTree>
    <p:extLst>
      <p:ext uri="{BB962C8B-B14F-4D97-AF65-F5344CB8AC3E}">
        <p14:creationId xmlns:p14="http://schemas.microsoft.com/office/powerpoint/2010/main" val="11193710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F773-9229-4D72-BCBA-E52B0E7DE058}"/>
              </a:ext>
            </a:extLst>
          </p:cNvPr>
          <p:cNvSpPr>
            <a:spLocks noGrp="1"/>
          </p:cNvSpPr>
          <p:nvPr>
            <p:ph type="title"/>
          </p:nvPr>
        </p:nvSpPr>
        <p:spPr/>
        <p:txBody>
          <a:bodyPr/>
          <a:lstStyle/>
          <a:p>
            <a:r>
              <a:rPr lang="lt-LT" u="sng" dirty="0"/>
              <a:t>KRYPTIS – 2 </a:t>
            </a:r>
          </a:p>
        </p:txBody>
      </p:sp>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a:xfrm>
            <a:off x="1043608" y="1433737"/>
            <a:ext cx="7643192" cy="3873370"/>
          </a:xfrm>
        </p:spPr>
        <p:txBody>
          <a:bodyPr>
            <a:normAutofit/>
          </a:bodyPr>
          <a:lstStyle/>
          <a:p>
            <a:pPr marL="0" indent="0">
              <a:buNone/>
            </a:pPr>
            <a:r>
              <a:rPr lang="lt-LT" dirty="0"/>
              <a:t>Apie tai, kad socialiniame bendrauja ir su kitais žmonėmis, Agnė papasakojo savo tėvams. Jie įspėjo dukrą, kad būtų atsargi. Internetinėje erdvėje yra daug apsimetėlių, galinčių įskaudinti ir pakenkti, todėl geriau su nepažįstamais asmenimis nebendrauti. Mergina paklausė savo tėvų patarimo, todėl naujai sukurtoje socialinio tinklo paskyroje nusprendė bendrauti tik su tais žmonėmis, kuriuos iš tiesų pažįsta. </a:t>
            </a:r>
          </a:p>
          <a:p>
            <a:pPr marL="0" indent="0">
              <a:buNone/>
            </a:pPr>
            <a:endParaRPr lang="lt-LT" dirty="0"/>
          </a:p>
          <a:p>
            <a:pPr marL="0" indent="0">
              <a:buNone/>
            </a:pPr>
            <a:r>
              <a:rPr lang="lt-LT" dirty="0"/>
              <a:t>Žinoma, ne vieną kartą ji susilaukė žinučių ir iš nepažįstamų asmenų, tačiau tas žinutes ignoruodavo arba ištrindavo. Ji suprato, kad labiau už viską reikia vertinti realius santykius.</a:t>
            </a:r>
            <a:endParaRPr lang="lt-LT" sz="500" dirty="0"/>
          </a:p>
        </p:txBody>
      </p:sp>
    </p:spTree>
    <p:extLst>
      <p:ext uri="{BB962C8B-B14F-4D97-AF65-F5344CB8AC3E}">
        <p14:creationId xmlns:p14="http://schemas.microsoft.com/office/powerpoint/2010/main" val="17643162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F773-9229-4D72-BCBA-E52B0E7DE058}"/>
              </a:ext>
            </a:extLst>
          </p:cNvPr>
          <p:cNvSpPr>
            <a:spLocks noGrp="1"/>
          </p:cNvSpPr>
          <p:nvPr>
            <p:ph type="title"/>
          </p:nvPr>
        </p:nvSpPr>
        <p:spPr/>
        <p:txBody>
          <a:bodyPr/>
          <a:lstStyle/>
          <a:p>
            <a:r>
              <a:rPr lang="lt-LT" u="sng" dirty="0"/>
              <a:t>KRYPTIS – 3 </a:t>
            </a:r>
          </a:p>
        </p:txBody>
      </p:sp>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a:xfrm>
            <a:off x="1043608" y="1433737"/>
            <a:ext cx="7643192" cy="3873370"/>
          </a:xfrm>
        </p:spPr>
        <p:txBody>
          <a:bodyPr>
            <a:normAutofit fontScale="92500" lnSpcReduction="10000"/>
          </a:bodyPr>
          <a:lstStyle/>
          <a:p>
            <a:pPr marL="0" lvl="0" indent="0">
              <a:buNone/>
            </a:pPr>
            <a:r>
              <a:rPr lang="lt-LT" dirty="0"/>
              <a:t>Agnei </a:t>
            </a:r>
            <a:r>
              <a:rPr lang="it-IT" dirty="0"/>
              <a:t>patiko bendrauti su daugeliu naujų žmonių, kurie jai rašė internete. Šioje erdvėje ji jautėsi saugi, todėl galėjo dalytis su jais net slapčiausiomis mintimis. Su naujais draugais ji dalindavosi ir įvairiomis nuotraukomis. Iš pradžių siuntė vaizdus iš mokyklos, mėgstamus patiekalų ar katino nuotraukas. Vėliau pradėjo dalintis ir asmenukėmis bei nuotraukomis iš parduotuvių persirengimo kabinų, norėdama parodyti, ką gražaus ir naujo ketina pirkti. </a:t>
            </a:r>
            <a:endParaRPr lang="lt-LT" dirty="0"/>
          </a:p>
          <a:p>
            <a:pPr marL="0" indent="0">
              <a:buNone/>
            </a:pPr>
            <a:endParaRPr lang="lt-LT" dirty="0"/>
          </a:p>
          <a:p>
            <a:pPr marL="0" indent="0">
              <a:buNone/>
            </a:pPr>
            <a:r>
              <a:rPr lang="lt-LT" dirty="0"/>
              <a:t>Kartą Agnė ieškojo internete informacijos namų darbams atlikti ir netikėtai vienoje interneto svetainėje pamatė savo nuotraukas, tiksliau, savo veidą, prie kurio buvo „primontuotas“ ne jos kūnas. Nuotraukose ji buvo vaizduojama nuoga. </a:t>
            </a:r>
          </a:p>
          <a:p>
            <a:pPr marL="0" indent="0">
              <a:buNone/>
            </a:pPr>
            <a:r>
              <a:rPr lang="lt-LT" dirty="0"/>
              <a:t>Mergina labai sutriko ir išsigando pamačiusi tokius vaizdus. Ji negalėjo patikėti, kad kažkas iš jos interneto „draugų“ galėjo taip panaudoti jos nuotrauką. Juk žmones, su kuriais susirašinėjo,  Agnė laikė savo draugais. </a:t>
            </a:r>
          </a:p>
          <a:p>
            <a:pPr marL="0" indent="0">
              <a:buNone/>
            </a:pPr>
            <a:r>
              <a:rPr lang="lt-LT" dirty="0"/>
              <a:t>Apie šią situaciją ji pranešė tėvams. Jie iškart kreipėsi į policiją, ir pareigūnai pradėjo aiškintis, kas taip pasielgė.</a:t>
            </a:r>
            <a:endParaRPr lang="lt-LT" sz="500" dirty="0"/>
          </a:p>
        </p:txBody>
      </p:sp>
    </p:spTree>
    <p:extLst>
      <p:ext uri="{BB962C8B-B14F-4D97-AF65-F5344CB8AC3E}">
        <p14:creationId xmlns:p14="http://schemas.microsoft.com/office/powerpoint/2010/main" val="26724278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F773-9229-4D72-BCBA-E52B0E7DE058}"/>
              </a:ext>
            </a:extLst>
          </p:cNvPr>
          <p:cNvSpPr>
            <a:spLocks noGrp="1"/>
          </p:cNvSpPr>
          <p:nvPr>
            <p:ph type="title"/>
          </p:nvPr>
        </p:nvSpPr>
        <p:spPr/>
        <p:txBody>
          <a:bodyPr/>
          <a:lstStyle/>
          <a:p>
            <a:r>
              <a:rPr lang="lt-LT" u="sng" dirty="0"/>
              <a:t>KLAUSIMAI DISKUSIJAI </a:t>
            </a:r>
          </a:p>
        </p:txBody>
      </p:sp>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a:xfrm>
            <a:off x="1043608" y="1433737"/>
            <a:ext cx="7643192" cy="3873370"/>
          </a:xfrm>
        </p:spPr>
        <p:txBody>
          <a:bodyPr>
            <a:normAutofit/>
          </a:bodyPr>
          <a:lstStyle/>
          <a:p>
            <a:pPr lvl="0">
              <a:buFontTx/>
              <a:buChar char="-"/>
            </a:pPr>
            <a:r>
              <a:rPr lang="it-IT" dirty="0"/>
              <a:t>Ar galima priimti nepažįstamų asmenų kvietimus draugauti socialiniuose tinkluose? </a:t>
            </a:r>
            <a:endParaRPr lang="lt-LT" dirty="0"/>
          </a:p>
          <a:p>
            <a:pPr lvl="0">
              <a:buFontTx/>
              <a:buChar char="-"/>
            </a:pPr>
            <a:r>
              <a:rPr lang="it-IT" dirty="0"/>
              <a:t>Ar reikia informuoti tėvus, senelius ar jus globojančius asmenis, jeigu jūsų prašoma pateikti asmeninę informaciją (telefono numerį, adresą, elektroninį paštą ir pan.)?</a:t>
            </a:r>
            <a:endParaRPr lang="lt-LT" dirty="0"/>
          </a:p>
          <a:p>
            <a:pPr lvl="0">
              <a:buFontTx/>
              <a:buChar char="-"/>
            </a:pPr>
            <a:r>
              <a:rPr lang="it-IT" dirty="0"/>
              <a:t>Kas gali nutikti paviešinus asmeninę informaciją?</a:t>
            </a:r>
            <a:endParaRPr lang="lt-LT" dirty="0"/>
          </a:p>
          <a:p>
            <a:pPr lvl="0">
              <a:buFontTx/>
              <a:buChar char="-"/>
            </a:pPr>
            <a:r>
              <a:rPr lang="it-IT" dirty="0"/>
              <a:t>Kur reiktų kreiptis, jeigu internete pastebėjote paviešintą jūsų asmeninę informaciją, vaizdus?</a:t>
            </a:r>
            <a:endParaRPr lang="lt-LT" dirty="0"/>
          </a:p>
        </p:txBody>
      </p:sp>
    </p:spTree>
    <p:extLst>
      <p:ext uri="{BB962C8B-B14F-4D97-AF65-F5344CB8AC3E}">
        <p14:creationId xmlns:p14="http://schemas.microsoft.com/office/powerpoint/2010/main" val="37029807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F773-9229-4D72-BCBA-E52B0E7DE058}"/>
              </a:ext>
            </a:extLst>
          </p:cNvPr>
          <p:cNvSpPr>
            <a:spLocks noGrp="1"/>
          </p:cNvSpPr>
          <p:nvPr>
            <p:ph type="title"/>
          </p:nvPr>
        </p:nvSpPr>
        <p:spPr/>
        <p:txBody>
          <a:bodyPr/>
          <a:lstStyle/>
          <a:p>
            <a:r>
              <a:rPr lang="lt-LT" u="sng" dirty="0"/>
              <a:t>INFORMACIJA APIE SAUGŲ IR ATSAKINGĄ ELGESĮ</a:t>
            </a:r>
          </a:p>
        </p:txBody>
      </p:sp>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a:xfrm>
            <a:off x="1043608" y="1433737"/>
            <a:ext cx="7643192" cy="3873370"/>
          </a:xfrm>
        </p:spPr>
        <p:txBody>
          <a:bodyPr>
            <a:normAutofit fontScale="85000" lnSpcReduction="20000"/>
          </a:bodyPr>
          <a:lstStyle/>
          <a:p>
            <a:pPr lvl="0" fontAlgn="base"/>
            <a:r>
              <a:rPr lang="it-IT" b="1" i="1" dirty="0"/>
              <a:t>Lietuvos Respublikos Konstitucijos 22 straipsnis:</a:t>
            </a:r>
            <a:r>
              <a:rPr lang="it-IT" dirty="0"/>
              <a:t> žmogaus privatus gyvenimas nelieč</a:t>
            </a:r>
            <a:r>
              <a:rPr lang="pt-PT" dirty="0"/>
              <a:t>iamas; asmens susira</a:t>
            </a:r>
            <a:r>
              <a:rPr lang="it-IT" dirty="0"/>
              <a:t>šinėjimas, pokalbiai telefonu, telegrafo pranešimai ir kitoks susižinojimas neliečiami; informacija apie privatų asmens gyvenimą gali būti renkama tik motyvuotu teismo sprendimu ir tik pagal įstatymą; įstatymas ir teismas saugo, kad niekas nepatirtų savavališ</a:t>
            </a:r>
            <a:r>
              <a:rPr lang="pt-PT" dirty="0"/>
              <a:t>ko ar neteis</a:t>
            </a:r>
            <a:r>
              <a:rPr lang="it-IT" dirty="0"/>
              <a:t>ė</a:t>
            </a:r>
            <a:r>
              <a:rPr lang="en-US" dirty="0"/>
              <a:t>to </a:t>
            </a:r>
            <a:r>
              <a:rPr lang="en-US" dirty="0" err="1"/>
              <a:t>ki</a:t>
            </a:r>
            <a:r>
              <a:rPr lang="it-IT" dirty="0"/>
              <a:t>šimosi į </a:t>
            </a:r>
            <a:r>
              <a:rPr lang="es-ES_tradnl" dirty="0" err="1"/>
              <a:t>jo</a:t>
            </a:r>
            <a:r>
              <a:rPr lang="es-ES_tradnl" dirty="0"/>
              <a:t> </a:t>
            </a:r>
            <a:r>
              <a:rPr lang="es-ES_tradnl" dirty="0" err="1"/>
              <a:t>asmenin</a:t>
            </a:r>
            <a:r>
              <a:rPr lang="it-IT" dirty="0"/>
              <a:t>į ir šeimyninį gyvenimą, kėsinimosi į jo garbę ir orumą.</a:t>
            </a:r>
            <a:endParaRPr lang="lt-LT" dirty="0"/>
          </a:p>
          <a:p>
            <a:pPr lvl="0" fontAlgn="base"/>
            <a:r>
              <a:rPr lang="it-IT" b="1" i="1" dirty="0"/>
              <a:t>Lietuvos Respublikos asmens duomenų teisinės apsaugos įstatymas: </a:t>
            </a:r>
            <a:r>
              <a:rPr lang="it-IT" dirty="0"/>
              <a:t>asmens duomenys yra bet kuri informacija, susijusi su fiziniu asmeniu – duomenų subjektu, kurio tapatybė </a:t>
            </a:r>
            <a:r>
              <a:rPr lang="lt-LT" dirty="0"/>
              <a:t>yra </a:t>
            </a:r>
            <a:r>
              <a:rPr lang="it-IT" dirty="0"/>
              <a:t>žinoma, arba gali būti tiesiogiai ar netiesiogiai nustatyta pasinaudojant tokiais duomenimis kaip asmens kodas, vienas arba keli asmeniui būdingi fizinio, fiziologinio, psichologinio, ekonominio, kultū</a:t>
            </a:r>
            <a:r>
              <a:rPr lang="pt-PT" dirty="0"/>
              <a:t>rinio ar socialinio pob</a:t>
            </a:r>
            <a:r>
              <a:rPr lang="it-IT" dirty="0"/>
              <a:t>ūdžio požymiai, pavyzdž</a:t>
            </a:r>
            <a:r>
              <a:rPr lang="pt-PT" dirty="0"/>
              <a:t>iui, vardas, pavard</a:t>
            </a:r>
            <a:r>
              <a:rPr lang="it-IT" dirty="0"/>
              <a:t>ė, gyvenamoji vieta, gimimo metai, išsilavinimas, ū</a:t>
            </a:r>
            <a:r>
              <a:rPr lang="lt-LT" dirty="0"/>
              <a:t>gis, svoris, atlyginimas, </a:t>
            </a:r>
            <a:r>
              <a:rPr lang="lt-LT" dirty="0" err="1"/>
              <a:t>naryst</a:t>
            </a:r>
            <a:r>
              <a:rPr lang="it-IT" dirty="0"/>
              <a:t>ė ir kt. </a:t>
            </a:r>
            <a:r>
              <a:rPr lang="pt-PT" dirty="0"/>
              <a:t>Pagal </a:t>
            </a:r>
            <a:r>
              <a:rPr lang="it-IT" dirty="0"/>
              <a:t>šį </a:t>
            </a:r>
            <a:r>
              <a:rPr lang="lt-LT" dirty="0"/>
              <a:t>į</a:t>
            </a:r>
            <a:r>
              <a:rPr lang="it-IT" dirty="0"/>
              <a:t>statymą, asmens duomenų tvarkymas yra bet kuris su asmens duomenimis atliekamas veiksmas: rinkimas, užrašymas, kaupimas, saugojimas, klasifikavimas, grupavimas, jungimas, keitimas (papildymas ar taisymas), teikimas, paskelbimas, naudojimas, loginės ir (arba) aritmetinės operacijos, paieška, skleidimas, naikinimas ar kitoks veiksmas arba veiksmų rinkinys.</a:t>
            </a:r>
            <a:endParaRPr lang="lt-LT" dirty="0"/>
          </a:p>
          <a:p>
            <a:r>
              <a:rPr lang="lt-LT" dirty="0"/>
              <a:t>Nepilnamečiai asmenys prieš viešindami informaciją internete susijusią su gyvenamąja vieta, vardu, pavarde, kontaktais privalo pasitarti ir gauti leidimą iš tėvų ar juos globojančių asmenų.</a:t>
            </a:r>
            <a:r>
              <a:rPr lang="pt-PT" i="1" dirty="0"/>
              <a:t> </a:t>
            </a:r>
            <a:endParaRPr lang="lt-LT" dirty="0"/>
          </a:p>
        </p:txBody>
      </p:sp>
    </p:spTree>
    <p:extLst>
      <p:ext uri="{BB962C8B-B14F-4D97-AF65-F5344CB8AC3E}">
        <p14:creationId xmlns:p14="http://schemas.microsoft.com/office/powerpoint/2010/main" val="6754716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8E5A053-10CA-42C9-980E-BF3902C45848}"/>
              </a:ext>
            </a:extLst>
          </p:cNvPr>
          <p:cNvSpPr txBox="1">
            <a:spLocks/>
          </p:cNvSpPr>
          <p:nvPr/>
        </p:nvSpPr>
        <p:spPr>
          <a:xfrm>
            <a:off x="1457324" y="1786217"/>
            <a:ext cx="7061947" cy="1538008"/>
          </a:xfrm>
          <a:prstGeom prst="rect">
            <a:avLst/>
          </a:prstGeom>
        </p:spPr>
        <p:txBody>
          <a:bodyPr vert="horz" lIns="91440" tIns="45720" rIns="91440" bIns="45720" rtlCol="0">
            <a:noAutofit/>
          </a:bodyPr>
          <a:lstStyle>
            <a:lvl1pPr marL="342896" marR="0" indent="-342896" algn="l" defTabSz="914391" rtl="0" eaLnBrk="1" fontAlgn="auto" latinLnBrk="0" hangingPunct="1">
              <a:lnSpc>
                <a:spcPct val="100000"/>
              </a:lnSpc>
              <a:spcBef>
                <a:spcPct val="20000"/>
              </a:spcBef>
              <a:spcAft>
                <a:spcPts val="0"/>
              </a:spcAft>
              <a:buClrTx/>
              <a:buSzTx/>
              <a:buFont typeface="Arial" pitchFamily="34" charset="0"/>
              <a:buChar char="•"/>
              <a:tabLst/>
              <a:defRPr sz="1800" kern="1200">
                <a:solidFill>
                  <a:schemeClr val="tx1"/>
                </a:solidFill>
                <a:latin typeface="+mn-lt"/>
                <a:ea typeface="+mn-ea"/>
                <a:cs typeface="+mn-cs"/>
              </a:defRPr>
            </a:lvl1pPr>
            <a:lvl2pPr marL="742943" indent="-285747" algn="l" defTabSz="914391"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2988" indent="-228597" algn="l" defTabSz="914391"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184" indent="-228597" algn="l" defTabSz="914391"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379" indent="-228597" algn="l" defTabSz="914391"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575"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70"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66"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61"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fi-FI" sz="4500" b="1" dirty="0">
                <a:solidFill>
                  <a:srgbClr val="009900"/>
                </a:solidFill>
              </a:rPr>
              <a:t>ŽAIDIMAS  PAAUGLIAMS NUO 15 METŲ BEI SUAUGUSIEMS</a:t>
            </a:r>
            <a:endParaRPr lang="lt-LT" sz="4500" b="1" dirty="0">
              <a:solidFill>
                <a:srgbClr val="009900"/>
              </a:solidFill>
            </a:endParaRPr>
          </a:p>
        </p:txBody>
      </p:sp>
    </p:spTree>
    <p:extLst>
      <p:ext uri="{BB962C8B-B14F-4D97-AF65-F5344CB8AC3E}">
        <p14:creationId xmlns:p14="http://schemas.microsoft.com/office/powerpoint/2010/main" val="3183715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B5B1C-AE10-450A-9C5A-BC1F44F26210}"/>
              </a:ext>
            </a:extLst>
          </p:cNvPr>
          <p:cNvSpPr>
            <a:spLocks noGrp="1"/>
          </p:cNvSpPr>
          <p:nvPr>
            <p:ph type="title"/>
          </p:nvPr>
        </p:nvSpPr>
        <p:spPr/>
        <p:txBody>
          <a:bodyPr/>
          <a:lstStyle/>
          <a:p>
            <a:r>
              <a:rPr lang="lt-LT" u="sng" dirty="0"/>
              <a:t>Žaidimas „Geresnis internetas – visų mūsų atsakomybė“</a:t>
            </a:r>
          </a:p>
        </p:txBody>
      </p:sp>
      <p:graphicFrame>
        <p:nvGraphicFramePr>
          <p:cNvPr id="4" name="Table 3">
            <a:extLst>
              <a:ext uri="{FF2B5EF4-FFF2-40B4-BE49-F238E27FC236}">
                <a16:creationId xmlns:a16="http://schemas.microsoft.com/office/drawing/2014/main" id="{08B3AEBC-D1AB-43C0-B366-A42256F48CDC}"/>
              </a:ext>
            </a:extLst>
          </p:cNvPr>
          <p:cNvGraphicFramePr>
            <a:graphicFrameLocks noGrp="1"/>
          </p:cNvGraphicFramePr>
          <p:nvPr>
            <p:extLst>
              <p:ext uri="{D42A27DB-BD31-4B8C-83A1-F6EECF244321}">
                <p14:modId xmlns:p14="http://schemas.microsoft.com/office/powerpoint/2010/main" val="4221063039"/>
              </p:ext>
            </p:extLst>
          </p:nvPr>
        </p:nvGraphicFramePr>
        <p:xfrm>
          <a:off x="1435533" y="1597025"/>
          <a:ext cx="7051242" cy="3210560"/>
        </p:xfrm>
        <a:graphic>
          <a:graphicData uri="http://schemas.openxmlformats.org/drawingml/2006/table">
            <a:tbl>
              <a:tblPr firstRow="1" bandRow="1">
                <a:tableStyleId>{0505E3EF-67EA-436B-97B2-0124C06EBD24}</a:tableStyleId>
              </a:tblPr>
              <a:tblGrid>
                <a:gridCol w="2648572">
                  <a:extLst>
                    <a:ext uri="{9D8B030D-6E8A-4147-A177-3AD203B41FA5}">
                      <a16:colId xmlns:a16="http://schemas.microsoft.com/office/drawing/2014/main" val="4017367432"/>
                    </a:ext>
                  </a:extLst>
                </a:gridCol>
                <a:gridCol w="4402670">
                  <a:extLst>
                    <a:ext uri="{9D8B030D-6E8A-4147-A177-3AD203B41FA5}">
                      <a16:colId xmlns:a16="http://schemas.microsoft.com/office/drawing/2014/main" val="4219098044"/>
                    </a:ext>
                  </a:extLst>
                </a:gridCol>
              </a:tblGrid>
              <a:tr h="370840">
                <a:tc>
                  <a:txBody>
                    <a:bodyPr/>
                    <a:lstStyle/>
                    <a:p>
                      <a:r>
                        <a:rPr lang="lt-LT" b="0" dirty="0"/>
                        <a:t>Tikslinė grupė</a:t>
                      </a:r>
                    </a:p>
                  </a:txBody>
                  <a:tcPr/>
                </a:tc>
                <a:tc>
                  <a:txBody>
                    <a:bodyPr/>
                    <a:lstStyle/>
                    <a:p>
                      <a:r>
                        <a:rPr lang="lt-LT" sz="1800" b="0" kern="1200" dirty="0">
                          <a:solidFill>
                            <a:schemeClr val="dk1"/>
                          </a:solidFill>
                          <a:effectLst/>
                          <a:latin typeface="+mn-lt"/>
                          <a:ea typeface="+mn-ea"/>
                          <a:cs typeface="+mn-cs"/>
                        </a:rPr>
                        <a:t>Trys versijos šioms grupėms:</a:t>
                      </a:r>
                    </a:p>
                    <a:p>
                      <a:pPr marL="285750" indent="-285750">
                        <a:buFontTx/>
                        <a:buChar char="-"/>
                      </a:pPr>
                      <a:r>
                        <a:rPr lang="lt-LT" sz="1800" b="0" kern="1200" dirty="0">
                          <a:solidFill>
                            <a:schemeClr val="dk1"/>
                          </a:solidFill>
                          <a:effectLst/>
                          <a:latin typeface="+mn-lt"/>
                          <a:ea typeface="+mn-ea"/>
                          <a:cs typeface="+mn-cs"/>
                        </a:rPr>
                        <a:t>7-12 m. vaikams</a:t>
                      </a:r>
                    </a:p>
                    <a:p>
                      <a:pPr marL="285750" indent="-285750">
                        <a:buFontTx/>
                        <a:buChar char="-"/>
                      </a:pPr>
                      <a:r>
                        <a:rPr lang="lt-LT" sz="1800" b="0" kern="1200" dirty="0">
                          <a:solidFill>
                            <a:schemeClr val="dk1"/>
                          </a:solidFill>
                          <a:effectLst/>
                          <a:latin typeface="+mn-lt"/>
                          <a:ea typeface="+mn-ea"/>
                          <a:cs typeface="+mn-cs"/>
                        </a:rPr>
                        <a:t>13-14 m. jaunuoliams</a:t>
                      </a:r>
                    </a:p>
                    <a:p>
                      <a:pPr marL="285750" indent="-285750">
                        <a:buFontTx/>
                        <a:buChar char="-"/>
                      </a:pPr>
                      <a:r>
                        <a:rPr lang="lt-LT" sz="1800" b="0" kern="1200" dirty="0">
                          <a:solidFill>
                            <a:schemeClr val="dk1"/>
                          </a:solidFill>
                          <a:effectLst/>
                          <a:latin typeface="+mn-lt"/>
                          <a:ea typeface="+mn-ea"/>
                          <a:cs typeface="+mn-cs"/>
                        </a:rPr>
                        <a:t>15 m. ir vyresniems</a:t>
                      </a:r>
                      <a:endParaRPr lang="lt-LT" b="0" dirty="0"/>
                    </a:p>
                  </a:txBody>
                  <a:tcPr/>
                </a:tc>
                <a:extLst>
                  <a:ext uri="{0D108BD9-81ED-4DB2-BD59-A6C34878D82A}">
                    <a16:rowId xmlns:a16="http://schemas.microsoft.com/office/drawing/2014/main" val="2593578724"/>
                  </a:ext>
                </a:extLst>
              </a:tr>
              <a:tr h="370840">
                <a:tc>
                  <a:txBody>
                    <a:bodyPr/>
                    <a:lstStyle/>
                    <a:p>
                      <a:r>
                        <a:rPr lang="lt-LT" dirty="0"/>
                        <a:t>Veiklos tikslas</a:t>
                      </a:r>
                    </a:p>
                  </a:txBody>
                  <a:tcPr/>
                </a:tc>
                <a:tc>
                  <a:txBody>
                    <a:bodyPr/>
                    <a:lstStyle/>
                    <a:p>
                      <a:r>
                        <a:rPr lang="lt-LT" sz="1800" b="0" kern="1200" dirty="0" err="1">
                          <a:solidFill>
                            <a:schemeClr val="dk1"/>
                          </a:solidFill>
                          <a:effectLst/>
                          <a:latin typeface="+mn-lt"/>
                          <a:ea typeface="+mn-ea"/>
                          <a:cs typeface="+mn-cs"/>
                        </a:rPr>
                        <a:t>Simuliacinis</a:t>
                      </a:r>
                      <a:r>
                        <a:rPr lang="lt-LT" sz="1800" b="0" kern="1200" dirty="0">
                          <a:solidFill>
                            <a:schemeClr val="dk1"/>
                          </a:solidFill>
                          <a:effectLst/>
                          <a:latin typeface="+mn-lt"/>
                          <a:ea typeface="+mn-ea"/>
                          <a:cs typeface="+mn-cs"/>
                        </a:rPr>
                        <a:t> žaidimas įvairaus elgesio internete versijoms įvertinti ir aptarti</a:t>
                      </a:r>
                      <a:endParaRPr lang="lt-LT" b="0" dirty="0"/>
                    </a:p>
                  </a:txBody>
                  <a:tcPr/>
                </a:tc>
                <a:extLst>
                  <a:ext uri="{0D108BD9-81ED-4DB2-BD59-A6C34878D82A}">
                    <a16:rowId xmlns:a16="http://schemas.microsoft.com/office/drawing/2014/main" val="455193356"/>
                  </a:ext>
                </a:extLst>
              </a:tr>
              <a:tr h="370840">
                <a:tc>
                  <a:txBody>
                    <a:bodyPr/>
                    <a:lstStyle/>
                    <a:p>
                      <a:r>
                        <a:rPr lang="lt-LT" dirty="0"/>
                        <a:t>Žaidėjų grupės dydis</a:t>
                      </a:r>
                    </a:p>
                  </a:txBody>
                  <a:tcPr/>
                </a:tc>
                <a:tc>
                  <a:txBody>
                    <a:bodyPr/>
                    <a:lstStyle/>
                    <a:p>
                      <a:r>
                        <a:rPr lang="lt-LT" dirty="0"/>
                        <a:t>Pagal poreikį</a:t>
                      </a:r>
                    </a:p>
                  </a:txBody>
                  <a:tcPr/>
                </a:tc>
                <a:extLst>
                  <a:ext uri="{0D108BD9-81ED-4DB2-BD59-A6C34878D82A}">
                    <a16:rowId xmlns:a16="http://schemas.microsoft.com/office/drawing/2014/main" val="655531453"/>
                  </a:ext>
                </a:extLst>
              </a:tr>
              <a:tr h="370840">
                <a:tc>
                  <a:txBody>
                    <a:bodyPr/>
                    <a:lstStyle/>
                    <a:p>
                      <a:r>
                        <a:rPr lang="lt-LT" dirty="0"/>
                        <a:t>Trukmė</a:t>
                      </a:r>
                    </a:p>
                  </a:txBody>
                  <a:tcPr/>
                </a:tc>
                <a:tc>
                  <a:txBody>
                    <a:bodyPr/>
                    <a:lstStyle/>
                    <a:p>
                      <a:r>
                        <a:rPr lang="lt-LT" dirty="0"/>
                        <a:t>Priklauso nuo grupės įsitraukimo</a:t>
                      </a:r>
                    </a:p>
                  </a:txBody>
                  <a:tcPr/>
                </a:tc>
                <a:extLst>
                  <a:ext uri="{0D108BD9-81ED-4DB2-BD59-A6C34878D82A}">
                    <a16:rowId xmlns:a16="http://schemas.microsoft.com/office/drawing/2014/main" val="3746494513"/>
                  </a:ext>
                </a:extLst>
              </a:tr>
              <a:tr h="370840">
                <a:tc>
                  <a:txBody>
                    <a:bodyPr/>
                    <a:lstStyle/>
                    <a:p>
                      <a:r>
                        <a:rPr lang="lt-LT" dirty="0"/>
                        <a:t>Veiklai reikalingos priemonės</a:t>
                      </a:r>
                    </a:p>
                  </a:txBody>
                  <a:tcPr/>
                </a:tc>
                <a:tc>
                  <a:txBody>
                    <a:bodyPr/>
                    <a:lstStyle/>
                    <a:p>
                      <a:pPr marL="0" indent="0">
                        <a:buFont typeface="Arial" panose="020B0604020202020204" pitchFamily="34" charset="0"/>
                        <a:buNone/>
                      </a:pPr>
                      <a:r>
                        <a:rPr lang="lt-LT" sz="1800" kern="1200" dirty="0">
                          <a:solidFill>
                            <a:schemeClr val="dk1"/>
                          </a:solidFill>
                          <a:effectLst/>
                          <a:latin typeface="+mn-lt"/>
                          <a:ea typeface="+mn-ea"/>
                          <a:cs typeface="+mn-cs"/>
                        </a:rPr>
                        <a:t>-</a:t>
                      </a:r>
                      <a:endParaRPr lang="lt-LT" dirty="0"/>
                    </a:p>
                  </a:txBody>
                  <a:tcPr/>
                </a:tc>
                <a:extLst>
                  <a:ext uri="{0D108BD9-81ED-4DB2-BD59-A6C34878D82A}">
                    <a16:rowId xmlns:a16="http://schemas.microsoft.com/office/drawing/2014/main" val="1692719154"/>
                  </a:ext>
                </a:extLst>
              </a:tr>
            </a:tbl>
          </a:graphicData>
        </a:graphic>
      </p:graphicFrame>
    </p:spTree>
    <p:extLst>
      <p:ext uri="{BB962C8B-B14F-4D97-AF65-F5344CB8AC3E}">
        <p14:creationId xmlns:p14="http://schemas.microsoft.com/office/powerpoint/2010/main" val="31983028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F773-9229-4D72-BCBA-E52B0E7DE058}"/>
              </a:ext>
            </a:extLst>
          </p:cNvPr>
          <p:cNvSpPr>
            <a:spLocks noGrp="1"/>
          </p:cNvSpPr>
          <p:nvPr>
            <p:ph type="title"/>
          </p:nvPr>
        </p:nvSpPr>
        <p:spPr/>
        <p:txBody>
          <a:bodyPr/>
          <a:lstStyle/>
          <a:p>
            <a:r>
              <a:rPr lang="lt-LT" u="sng" dirty="0"/>
              <a:t>ŽAIDIMO ĮŽANGA</a:t>
            </a:r>
          </a:p>
        </p:txBody>
      </p:sp>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a:xfrm>
            <a:off x="1043608" y="1433737"/>
            <a:ext cx="7643192" cy="3873370"/>
          </a:xfrm>
        </p:spPr>
        <p:txBody>
          <a:bodyPr>
            <a:normAutofit/>
          </a:bodyPr>
          <a:lstStyle/>
          <a:p>
            <a:pPr marL="0" indent="0">
              <a:buNone/>
            </a:pPr>
            <a:r>
              <a:rPr lang="lt-LT" dirty="0"/>
              <a:t>Eglei neseniai suėjo </a:t>
            </a:r>
            <a:r>
              <a:rPr lang="en-US" dirty="0"/>
              <a:t>16 me</a:t>
            </a:r>
            <a:r>
              <a:rPr lang="lt-LT" dirty="0"/>
              <a:t>tų. Ji jauna, </a:t>
            </a:r>
            <a:r>
              <a:rPr lang="en-US" dirty="0" err="1"/>
              <a:t>savimi</a:t>
            </a:r>
            <a:r>
              <a:rPr lang="en-US" dirty="0"/>
              <a:t> </a:t>
            </a:r>
            <a:r>
              <a:rPr lang="en-US" dirty="0" err="1"/>
              <a:t>pasitikinti</a:t>
            </a:r>
            <a:r>
              <a:rPr lang="lt-LT" dirty="0"/>
              <a:t> ir</a:t>
            </a:r>
            <a:r>
              <a:rPr lang="en-US" dirty="0"/>
              <a:t> </a:t>
            </a:r>
            <a:r>
              <a:rPr lang="en-US" dirty="0" err="1"/>
              <a:t>aktyvi</a:t>
            </a:r>
            <a:r>
              <a:rPr lang="en-US" dirty="0"/>
              <a:t> </a:t>
            </a:r>
            <a:r>
              <a:rPr lang="en-US" dirty="0" err="1"/>
              <a:t>mergina</a:t>
            </a:r>
            <a:r>
              <a:rPr lang="en-US" dirty="0"/>
              <a:t>, </a:t>
            </a:r>
            <a:r>
              <a:rPr lang="lt-LT" dirty="0"/>
              <a:t>nuolat </a:t>
            </a:r>
            <a:r>
              <a:rPr lang="en-US" dirty="0" err="1"/>
              <a:t>dalyvaujanti</a:t>
            </a:r>
            <a:r>
              <a:rPr lang="lt-LT" dirty="0"/>
              <a:t> įvairiuose mokyklos renginiuose</a:t>
            </a:r>
            <a:r>
              <a:rPr lang="en-US" dirty="0"/>
              <a:t>. </a:t>
            </a:r>
            <a:endParaRPr lang="lt-LT" dirty="0"/>
          </a:p>
          <a:p>
            <a:pPr marL="0" indent="0">
              <a:buNone/>
            </a:pPr>
            <a:r>
              <a:rPr lang="en-US" dirty="0" err="1"/>
              <a:t>Vien</a:t>
            </a:r>
            <a:r>
              <a:rPr lang="lt-LT" dirty="0"/>
              <a:t>ame jų Eglę pastebėjo garsios modelių agentūros atstovė ir pasiūlė jai demonstruoti drabužius ant podiumo bei dalyvauti fotosesijose.  Mergina labai apsidžiaugė šiuo pasiūlymu. </a:t>
            </a:r>
          </a:p>
          <a:p>
            <a:pPr marL="0" indent="0">
              <a:buNone/>
            </a:pPr>
            <a:r>
              <a:rPr lang="lt-LT" dirty="0"/>
              <a:t>Gavusi oficialų tėvų sutikimą, Eglė tapo modeliu ir pradėjo naują karjerą. Eglei puikiai sekėsi. Ją nuolat kviesdavo populiarūs žurnalai ir garsūs prekių ženklai reklamuoti rūbus ar kitus produktus. </a:t>
            </a:r>
          </a:p>
          <a:p>
            <a:pPr marL="0" indent="0">
              <a:buNone/>
            </a:pPr>
            <a:r>
              <a:rPr lang="lt-LT" dirty="0"/>
              <a:t>Mergina taip pat susikūrė ir kelias paskyras populiariausiuose socialiniuose tinkluose. Čia ji mielai dalindavosi informacija apie savo darbus – nuotraukas, vaizdo įrašus iš fotosesijų, renginių. Taip jai patarė vyresnės, turinčios daugiau patirties kolegės. Jų teigimu, tik taip galima išpopuliarėti ne tik Lietuvoje, bet ir užsienyje. </a:t>
            </a:r>
            <a:endParaRPr lang="lt-LT" sz="500" dirty="0"/>
          </a:p>
        </p:txBody>
      </p:sp>
    </p:spTree>
    <p:extLst>
      <p:ext uri="{BB962C8B-B14F-4D97-AF65-F5344CB8AC3E}">
        <p14:creationId xmlns:p14="http://schemas.microsoft.com/office/powerpoint/2010/main" val="39270146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F773-9229-4D72-BCBA-E52B0E7DE058}"/>
              </a:ext>
            </a:extLst>
          </p:cNvPr>
          <p:cNvSpPr>
            <a:spLocks noGrp="1"/>
          </p:cNvSpPr>
          <p:nvPr>
            <p:ph type="title"/>
          </p:nvPr>
        </p:nvSpPr>
        <p:spPr/>
        <p:txBody>
          <a:bodyPr/>
          <a:lstStyle/>
          <a:p>
            <a:r>
              <a:rPr lang="lt-LT" u="sng" dirty="0"/>
              <a:t>KRYPTIS – 1 </a:t>
            </a:r>
          </a:p>
        </p:txBody>
      </p:sp>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a:xfrm>
            <a:off x="1043608" y="1433737"/>
            <a:ext cx="7643192" cy="3873370"/>
          </a:xfrm>
        </p:spPr>
        <p:txBody>
          <a:bodyPr>
            <a:normAutofit/>
          </a:bodyPr>
          <a:lstStyle/>
          <a:p>
            <a:pPr marL="0" indent="0">
              <a:buNone/>
            </a:pPr>
            <a:r>
              <a:rPr lang="lt-LT" dirty="0"/>
              <a:t>Eglė nuoširdžiai ir atsakingai tvarkė savo socialinių tinklų paskyras. Reguliariai keldavo nuotraukas, vaizdo medžiagą, bendravo su sekėjais ir dalinosi patarimais. </a:t>
            </a:r>
          </a:p>
          <a:p>
            <a:pPr marL="0" indent="0">
              <a:buNone/>
            </a:pPr>
            <a:endParaRPr lang="lt-LT" dirty="0"/>
          </a:p>
          <a:p>
            <a:pPr marL="0" indent="0">
              <a:buNone/>
            </a:pPr>
            <a:r>
              <a:rPr lang="lt-LT" dirty="0"/>
              <a:t>Po kurio laiko, ji tapo ypač populiari. Merginai socialiniai tinklai tapo kasdienybe, be kurios ji jau nebeįsivaizdavo savo gyvenimo. </a:t>
            </a:r>
          </a:p>
          <a:p>
            <a:pPr marL="0" indent="0">
              <a:buNone/>
            </a:pPr>
            <a:r>
              <a:rPr lang="lt-LT" dirty="0"/>
              <a:t>Naujos pažintys, nauji draugai suteikė Eglei galimybę tapti populiariu modeliu ne tik Lietuvoje, bet ir užsienyje.</a:t>
            </a:r>
            <a:endParaRPr lang="lt-LT" sz="500" dirty="0"/>
          </a:p>
        </p:txBody>
      </p:sp>
    </p:spTree>
    <p:extLst>
      <p:ext uri="{BB962C8B-B14F-4D97-AF65-F5344CB8AC3E}">
        <p14:creationId xmlns:p14="http://schemas.microsoft.com/office/powerpoint/2010/main" val="20161832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F773-9229-4D72-BCBA-E52B0E7DE058}"/>
              </a:ext>
            </a:extLst>
          </p:cNvPr>
          <p:cNvSpPr>
            <a:spLocks noGrp="1"/>
          </p:cNvSpPr>
          <p:nvPr>
            <p:ph type="title"/>
          </p:nvPr>
        </p:nvSpPr>
        <p:spPr/>
        <p:txBody>
          <a:bodyPr/>
          <a:lstStyle/>
          <a:p>
            <a:r>
              <a:rPr lang="lt-LT" u="sng" dirty="0"/>
              <a:t>KRYPTIS – 2 </a:t>
            </a:r>
          </a:p>
        </p:txBody>
      </p:sp>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a:xfrm>
            <a:off x="1043608" y="1433737"/>
            <a:ext cx="7643192" cy="3873370"/>
          </a:xfrm>
        </p:spPr>
        <p:txBody>
          <a:bodyPr>
            <a:normAutofit/>
          </a:bodyPr>
          <a:lstStyle/>
          <a:p>
            <a:pPr marL="0" indent="0">
              <a:buNone/>
            </a:pPr>
            <a:r>
              <a:rPr lang="lt-LT" dirty="0"/>
              <a:t>Kartą per socialinį tinklą merginai parašė moteris iš garsios užsienio modelių agentūros. Eglė nustebo, kad agentūros atstovė moka lietuviškai. Kilus įtarimui, Eglė atidžiai peržiūrėjo šios moters socialinio tinklo paskyrą, jos įkeltas nuotraukas ir įrašus, tačiau nepamačius nieko keisto, suprato, kad anketa tikra. Apie šį susirašinėjimą Eglė niekam nesakė, nes norėjo padaryti visiems staigmeną – pranešti, kad jai siūloma vykti į Milaną-madų sostinę tik tada, kai jau bus viskas aišku. </a:t>
            </a:r>
          </a:p>
          <a:p>
            <a:pPr marL="0" indent="0">
              <a:buNone/>
            </a:pPr>
            <a:endParaRPr lang="lt-LT" dirty="0"/>
          </a:p>
          <a:p>
            <a:pPr marL="0" indent="0">
              <a:buNone/>
            </a:pPr>
            <a:r>
              <a:rPr lang="lt-LT" dirty="0"/>
              <a:t>Agentūros atstovė pasiūlė Eglei susitikti ir ši sutiko. Į susitikimą Eglė vyko viena, iš karto po pamokų, nieko nesakiusi nei tėvams, nei draugams, nei modelių agentūrai, kuriai šiuo metu priklauso. </a:t>
            </a:r>
          </a:p>
          <a:p>
            <a:pPr marL="0" indent="0">
              <a:buNone/>
            </a:pPr>
            <a:r>
              <a:rPr lang="lt-LT" dirty="0"/>
              <a:t>Sutartoje vietoje jos laukė visai ne moteris, o vyras, kurio tikslas buvo pagrobti merginą ir išvežti į užsienį.</a:t>
            </a:r>
            <a:endParaRPr lang="lt-LT" sz="500" dirty="0"/>
          </a:p>
        </p:txBody>
      </p:sp>
    </p:spTree>
    <p:extLst>
      <p:ext uri="{BB962C8B-B14F-4D97-AF65-F5344CB8AC3E}">
        <p14:creationId xmlns:p14="http://schemas.microsoft.com/office/powerpoint/2010/main" val="12223639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F773-9229-4D72-BCBA-E52B0E7DE058}"/>
              </a:ext>
            </a:extLst>
          </p:cNvPr>
          <p:cNvSpPr>
            <a:spLocks noGrp="1"/>
          </p:cNvSpPr>
          <p:nvPr>
            <p:ph type="title"/>
          </p:nvPr>
        </p:nvSpPr>
        <p:spPr/>
        <p:txBody>
          <a:bodyPr/>
          <a:lstStyle/>
          <a:p>
            <a:r>
              <a:rPr lang="lt-LT" u="sng" dirty="0"/>
              <a:t>KRYPTIS – 3 </a:t>
            </a:r>
          </a:p>
        </p:txBody>
      </p:sp>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a:xfrm>
            <a:off x="1043608" y="1433737"/>
            <a:ext cx="7643192" cy="3873370"/>
          </a:xfrm>
        </p:spPr>
        <p:txBody>
          <a:bodyPr>
            <a:normAutofit/>
          </a:bodyPr>
          <a:lstStyle/>
          <a:p>
            <a:pPr marL="0" indent="0">
              <a:buNone/>
            </a:pPr>
            <a:r>
              <a:rPr lang="lt-LT" dirty="0"/>
              <a:t>Pradėjusi aktyviai dalintis savo nuotraukomis iš fotosesijų, Eglė vis dažniau susilaukdavo neigiamų komentarų, nepadorių žinučių. Viešindama gana seksualias nuotraukas ji provokavo žmones komentuoti ir kalbėti apie ją.</a:t>
            </a:r>
          </a:p>
          <a:p>
            <a:pPr marL="0" indent="0">
              <a:buNone/>
            </a:pPr>
            <a:endParaRPr lang="lt-LT" dirty="0"/>
          </a:p>
          <a:p>
            <a:pPr marL="0" indent="0">
              <a:buNone/>
            </a:pPr>
            <a:r>
              <a:rPr lang="lt-LT" dirty="0"/>
              <a:t>Žmonių komentarai tikrai nebuvo teigiami. </a:t>
            </a:r>
          </a:p>
          <a:p>
            <a:pPr marL="0" indent="0">
              <a:buNone/>
            </a:pPr>
            <a:r>
              <a:rPr lang="lt-LT" dirty="0"/>
              <a:t>Po kurio laiko mergina suprato, kad gyvenime yra kur kas svarbesnių dalykų nei laiko leidimas internete ir asmeninių nuotraukų viešinimas, todėl nusprendė ištrinti susikurtas socialinių tinklų paskyras, kurios, pasirodo, visai neturėjo įtakos jos tolimesnei modelio karjerai ir skirti daugiau laiko mokslams, sportui ir modelio darbui. </a:t>
            </a:r>
          </a:p>
          <a:p>
            <a:pPr marL="0" indent="0">
              <a:buNone/>
            </a:pPr>
            <a:r>
              <a:rPr lang="lt-LT" dirty="0"/>
              <a:t>Užsakymai niekur nedingo. Dirbdama geroje agentūroje Eglė palaipsniui išpopuliarėjo ir sėkmingai dirbo modeliu.</a:t>
            </a:r>
            <a:endParaRPr lang="lt-LT" sz="500" dirty="0"/>
          </a:p>
        </p:txBody>
      </p:sp>
    </p:spTree>
    <p:extLst>
      <p:ext uri="{BB962C8B-B14F-4D97-AF65-F5344CB8AC3E}">
        <p14:creationId xmlns:p14="http://schemas.microsoft.com/office/powerpoint/2010/main" val="20717930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F773-9229-4D72-BCBA-E52B0E7DE058}"/>
              </a:ext>
            </a:extLst>
          </p:cNvPr>
          <p:cNvSpPr>
            <a:spLocks noGrp="1"/>
          </p:cNvSpPr>
          <p:nvPr>
            <p:ph type="title"/>
          </p:nvPr>
        </p:nvSpPr>
        <p:spPr/>
        <p:txBody>
          <a:bodyPr/>
          <a:lstStyle/>
          <a:p>
            <a:r>
              <a:rPr lang="lt-LT" u="sng" dirty="0"/>
              <a:t>KLAUSIMAI DISKUSIJAI </a:t>
            </a:r>
          </a:p>
        </p:txBody>
      </p:sp>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a:xfrm>
            <a:off x="1043608" y="1433737"/>
            <a:ext cx="7643192" cy="3873370"/>
          </a:xfrm>
        </p:spPr>
        <p:txBody>
          <a:bodyPr>
            <a:normAutofit/>
          </a:bodyPr>
          <a:lstStyle/>
          <a:p>
            <a:pPr lvl="0" fontAlgn="base"/>
            <a:r>
              <a:rPr lang="it-IT" dirty="0"/>
              <a:t>Kas galėtų nutikti merginai, jeigu ji susitiktų su nepažįstamu žmogumi viena?</a:t>
            </a:r>
            <a:endParaRPr lang="lt-LT" dirty="0"/>
          </a:p>
          <a:p>
            <a:pPr lvl="0" fontAlgn="base"/>
            <a:r>
              <a:rPr lang="it-IT" dirty="0"/>
              <a:t>Kodėl reikia informuoti bent keletą asmenų apie ketinimą susitikti pirmą kartą su žmogumi, su kuriuo susipažinai internete?</a:t>
            </a:r>
            <a:endParaRPr lang="lt-LT" dirty="0"/>
          </a:p>
          <a:p>
            <a:r>
              <a:rPr lang="lt-LT" dirty="0"/>
              <a:t>Kur kreiptis pagalbos, įtarus, kad asmuo su kuriuo bendraujate internetu, yra apgavikas?</a:t>
            </a:r>
          </a:p>
        </p:txBody>
      </p:sp>
    </p:spTree>
    <p:extLst>
      <p:ext uri="{BB962C8B-B14F-4D97-AF65-F5344CB8AC3E}">
        <p14:creationId xmlns:p14="http://schemas.microsoft.com/office/powerpoint/2010/main" val="3859355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F773-9229-4D72-BCBA-E52B0E7DE058}"/>
              </a:ext>
            </a:extLst>
          </p:cNvPr>
          <p:cNvSpPr>
            <a:spLocks noGrp="1"/>
          </p:cNvSpPr>
          <p:nvPr>
            <p:ph type="title"/>
          </p:nvPr>
        </p:nvSpPr>
        <p:spPr/>
        <p:txBody>
          <a:bodyPr/>
          <a:lstStyle/>
          <a:p>
            <a:r>
              <a:rPr lang="lt-LT" u="sng" dirty="0"/>
              <a:t>INFORMACIJA APIE SAUGŲ IR ATSAKINGĄ ELGESĮ</a:t>
            </a:r>
          </a:p>
        </p:txBody>
      </p:sp>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a:xfrm>
            <a:off x="1043608" y="1433737"/>
            <a:ext cx="7643192" cy="3873370"/>
          </a:xfrm>
        </p:spPr>
        <p:txBody>
          <a:bodyPr>
            <a:normAutofit/>
          </a:bodyPr>
          <a:lstStyle/>
          <a:p>
            <a:pPr lvl="0" fontAlgn="base"/>
            <a:r>
              <a:rPr lang="it-IT" dirty="0"/>
              <a:t>Nepilnamečiai asmenys privalo pranešti savo tėvams, ar juos globojantiems asmenims apie ketinimą susitikti pirmą kartą su žmogumi, su kuriuo susipažino internetinėje erdvėje bei gauti tiesioginį leidimą</a:t>
            </a:r>
            <a:r>
              <a:rPr lang="lt-LT" dirty="0"/>
              <a:t>.</a:t>
            </a:r>
          </a:p>
          <a:p>
            <a:r>
              <a:rPr lang="lt-LT" dirty="0"/>
              <a:t>Tiek suaugusieji, tiek nepilnamečiai asmenys privalo atsargiai bendrauti internetinėje erdvėje su nepažįstamais asmenimis bei saugoti su asmeniniu gyvenimu susijusias detales (vardas, pavardė, asmens kodas, gyvenamoji vieta, adresas, telefono numeris, banko sąskaitos ir pan.).</a:t>
            </a:r>
          </a:p>
        </p:txBody>
      </p:sp>
    </p:spTree>
    <p:extLst>
      <p:ext uri="{BB962C8B-B14F-4D97-AF65-F5344CB8AC3E}">
        <p14:creationId xmlns:p14="http://schemas.microsoft.com/office/powerpoint/2010/main" val="30802519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73657" y="3505199"/>
            <a:ext cx="5796684" cy="587073"/>
          </a:xfrm>
        </p:spPr>
        <p:txBody>
          <a:bodyPr>
            <a:noAutofit/>
          </a:bodyPr>
          <a:lstStyle/>
          <a:p>
            <a:r>
              <a:rPr lang="lt-LT" sz="4500" b="1" dirty="0">
                <a:solidFill>
                  <a:srgbClr val="009900"/>
                </a:solidFill>
              </a:rPr>
              <a:t>Sėkmės!</a:t>
            </a:r>
          </a:p>
        </p:txBody>
      </p:sp>
      <p:pic>
        <p:nvPicPr>
          <p:cNvPr id="6" name="Picture 5">
            <a:extLst>
              <a:ext uri="{FF2B5EF4-FFF2-40B4-BE49-F238E27FC236}">
                <a16:creationId xmlns:a16="http://schemas.microsoft.com/office/drawing/2014/main" id="{CFBF73D7-DC40-4981-BAA0-DA35AE60CB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23517" y="4685337"/>
            <a:ext cx="1620180" cy="743913"/>
          </a:xfrm>
          <a:prstGeom prst="rect">
            <a:avLst/>
          </a:prstGeom>
        </p:spPr>
      </p:pic>
      <p:pic>
        <p:nvPicPr>
          <p:cNvPr id="10" name="Picture 9" descr="prisijungusi LT.jpg">
            <a:extLst>
              <a:ext uri="{FF2B5EF4-FFF2-40B4-BE49-F238E27FC236}">
                <a16:creationId xmlns:a16="http://schemas.microsoft.com/office/drawing/2014/main" id="{02D610DB-B587-4EF3-81CB-CAEF3B315571}"/>
              </a:ext>
            </a:extLst>
          </p:cNvPr>
          <p:cNvPicPr>
            <a:picLocks noChangeAspect="1"/>
          </p:cNvPicPr>
          <p:nvPr/>
        </p:nvPicPr>
        <p:blipFill>
          <a:blip r:embed="rId3" cstate="print"/>
          <a:stretch>
            <a:fillRect/>
          </a:stretch>
        </p:blipFill>
        <p:spPr>
          <a:xfrm>
            <a:off x="259229" y="4859301"/>
            <a:ext cx="1720483" cy="395985"/>
          </a:xfrm>
          <a:prstGeom prst="rect">
            <a:avLst/>
          </a:prstGeom>
        </p:spPr>
      </p:pic>
      <p:pic>
        <p:nvPicPr>
          <p:cNvPr id="7" name="Picture 6" descr="A close up of a sign&#10;&#10;Description automatically generated">
            <a:extLst>
              <a:ext uri="{FF2B5EF4-FFF2-40B4-BE49-F238E27FC236}">
                <a16:creationId xmlns:a16="http://schemas.microsoft.com/office/drawing/2014/main" id="{A5038918-EAD2-4A69-B160-08B792836FD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21019" y="1571932"/>
            <a:ext cx="2701961" cy="1285568"/>
          </a:xfrm>
          <a:prstGeom prst="rect">
            <a:avLst/>
          </a:prstGeom>
        </p:spPr>
      </p:pic>
    </p:spTree>
    <p:extLst>
      <p:ext uri="{BB962C8B-B14F-4D97-AF65-F5344CB8AC3E}">
        <p14:creationId xmlns:p14="http://schemas.microsoft.com/office/powerpoint/2010/main" val="2213415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F773-9229-4D72-BCBA-E52B0E7DE058}"/>
              </a:ext>
            </a:extLst>
          </p:cNvPr>
          <p:cNvSpPr>
            <a:spLocks noGrp="1"/>
          </p:cNvSpPr>
          <p:nvPr>
            <p:ph type="title"/>
          </p:nvPr>
        </p:nvSpPr>
        <p:spPr/>
        <p:txBody>
          <a:bodyPr/>
          <a:lstStyle/>
          <a:p>
            <a:r>
              <a:rPr lang="lt-LT" u="sng" dirty="0"/>
              <a:t>Žaidimo pristatymas</a:t>
            </a:r>
          </a:p>
        </p:txBody>
      </p:sp>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p:txBody>
          <a:bodyPr>
            <a:normAutofit/>
          </a:bodyPr>
          <a:lstStyle/>
          <a:p>
            <a:pPr marL="0" indent="0">
              <a:buNone/>
            </a:pPr>
            <a:r>
              <a:rPr lang="lt-LT" dirty="0" err="1"/>
              <a:t>Simuliacinis</a:t>
            </a:r>
            <a:r>
              <a:rPr lang="lt-LT" dirty="0"/>
              <a:t> žaidimas – įdomi, nesudėtinga ir greitai bei paprastai auditoriją įtraukianti veikla. Pasakojimas pagelbės nenuobodžiai ir originaliai kalbėti apie internetą, skatins auditoriją mąstyti ir priimti sprendimus, tačiau nereikalaus išankstinio pasiruošimo iš žaidėjų. </a:t>
            </a:r>
          </a:p>
          <a:p>
            <a:pPr marL="0" indent="0">
              <a:buNone/>
            </a:pPr>
            <a:r>
              <a:rPr lang="lt-LT" dirty="0"/>
              <a:t>Auditorijai skirtų žaidimo taisyklių yra nedaug, jos paprastos ir lengvai suprantamos, o žaidimas tinkamas įvairioms amžiaus grupėms.</a:t>
            </a:r>
          </a:p>
          <a:p>
            <a:pPr marL="0" indent="0">
              <a:buNone/>
            </a:pPr>
            <a:r>
              <a:rPr lang="lt-LT" dirty="0"/>
              <a:t> Žaidimo vedančiajam taip pat nėra reikalingos specifinės žinios, užtenka noro ir gebėjimo kurti ir improvizuoti. Norint gerai pasiruošti žaidimui reikės skirti tam šiek tiek laiko ir poros bandymų, tačiau tai nebus labai sudėtinga.</a:t>
            </a:r>
          </a:p>
        </p:txBody>
      </p:sp>
    </p:spTree>
    <p:extLst>
      <p:ext uri="{BB962C8B-B14F-4D97-AF65-F5344CB8AC3E}">
        <p14:creationId xmlns:p14="http://schemas.microsoft.com/office/powerpoint/2010/main" val="2057516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F773-9229-4D72-BCBA-E52B0E7DE058}"/>
              </a:ext>
            </a:extLst>
          </p:cNvPr>
          <p:cNvSpPr>
            <a:spLocks noGrp="1"/>
          </p:cNvSpPr>
          <p:nvPr>
            <p:ph type="title"/>
          </p:nvPr>
        </p:nvSpPr>
        <p:spPr/>
        <p:txBody>
          <a:bodyPr/>
          <a:lstStyle/>
          <a:p>
            <a:r>
              <a:rPr lang="lt-LT" u="sng" dirty="0"/>
              <a:t>Žaidimo taisyklės</a:t>
            </a:r>
          </a:p>
        </p:txBody>
      </p:sp>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a:xfrm>
            <a:off x="1043608" y="1433737"/>
            <a:ext cx="7643192" cy="3873370"/>
          </a:xfrm>
        </p:spPr>
        <p:txBody>
          <a:bodyPr>
            <a:normAutofit/>
          </a:bodyPr>
          <a:lstStyle/>
          <a:p>
            <a:pPr>
              <a:buFontTx/>
              <a:buChar char="-"/>
            </a:pPr>
            <a:r>
              <a:rPr lang="lt-LT" dirty="0"/>
              <a:t>Toliau skaidrėse yra pateikiama trims skirtingoms amžiaus grupėms pritaikyta žaidimo informacija: 1) žaidimo įžanga, 2) žaidimo kryptys ir 3) klausimai diskusijoms.</a:t>
            </a:r>
          </a:p>
          <a:p>
            <a:pPr>
              <a:buFontTx/>
              <a:buChar char="-"/>
            </a:pPr>
            <a:endParaRPr lang="lt-LT" sz="500" dirty="0"/>
          </a:p>
          <a:p>
            <a:pPr>
              <a:buFontTx/>
              <a:buChar char="-"/>
            </a:pPr>
            <a:r>
              <a:rPr lang="lt-LT" dirty="0"/>
              <a:t>Žaidimo pradžioje, vedantysis atitinkamai asmenų grupei (atsižvelgiant į dalyvių amžių) pradeda skaityti pasakojimo įžangą. </a:t>
            </a:r>
          </a:p>
          <a:p>
            <a:pPr>
              <a:buFontTx/>
              <a:buChar char="-"/>
            </a:pPr>
            <a:r>
              <a:rPr lang="lt-LT" dirty="0"/>
              <a:t>Papasakojęs, į žaidimą jis įtraukia dalyvius ir leidžia jiems rinktis tolimesnę įvykių eigą iš pateiktų krypčių.</a:t>
            </a:r>
          </a:p>
          <a:p>
            <a:pPr>
              <a:buFontTx/>
              <a:buChar char="-"/>
            </a:pPr>
            <a:r>
              <a:rPr lang="lt-LT" dirty="0"/>
              <a:t>Vaikams bendrai pasirinkus atsakymą, pristatomos pasirinkimo pasekmės, vyksta bendra diskusija, kurios metu svarstoma, kodėl pasirinkta būtent ši kryptis, improvizuojama kas nutiktų, jeigu būtų pasirinktos kitos kryptys.</a:t>
            </a:r>
          </a:p>
          <a:p>
            <a:pPr>
              <a:buFontTx/>
              <a:buChar char="-"/>
            </a:pPr>
            <a:r>
              <a:rPr lang="lt-LT" dirty="0"/>
              <a:t>Žaidimo  pabaigoje, vedėjas atsako į svarbiausius klausimus, primena apie saugų ir atsakingą elgesį internete naudodamasis pateikta informacija. </a:t>
            </a:r>
          </a:p>
        </p:txBody>
      </p:sp>
    </p:spTree>
    <p:extLst>
      <p:ext uri="{BB962C8B-B14F-4D97-AF65-F5344CB8AC3E}">
        <p14:creationId xmlns:p14="http://schemas.microsoft.com/office/powerpoint/2010/main" val="851131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8E5A053-10CA-42C9-980E-BF3902C45848}"/>
              </a:ext>
            </a:extLst>
          </p:cNvPr>
          <p:cNvSpPr txBox="1">
            <a:spLocks/>
          </p:cNvSpPr>
          <p:nvPr/>
        </p:nvSpPr>
        <p:spPr>
          <a:xfrm>
            <a:off x="1457324" y="1786217"/>
            <a:ext cx="7061947" cy="1538008"/>
          </a:xfrm>
          <a:prstGeom prst="rect">
            <a:avLst/>
          </a:prstGeom>
        </p:spPr>
        <p:txBody>
          <a:bodyPr vert="horz" lIns="91440" tIns="45720" rIns="91440" bIns="45720" rtlCol="0">
            <a:noAutofit/>
          </a:bodyPr>
          <a:lstStyle>
            <a:lvl1pPr marL="342896" marR="0" indent="-342896" algn="l" defTabSz="914391" rtl="0" eaLnBrk="1" fontAlgn="auto" latinLnBrk="0" hangingPunct="1">
              <a:lnSpc>
                <a:spcPct val="100000"/>
              </a:lnSpc>
              <a:spcBef>
                <a:spcPct val="20000"/>
              </a:spcBef>
              <a:spcAft>
                <a:spcPts val="0"/>
              </a:spcAft>
              <a:buClrTx/>
              <a:buSzTx/>
              <a:buFont typeface="Arial" pitchFamily="34" charset="0"/>
              <a:buChar char="•"/>
              <a:tabLst/>
              <a:defRPr sz="1800" kern="1200">
                <a:solidFill>
                  <a:schemeClr val="tx1"/>
                </a:solidFill>
                <a:latin typeface="+mn-lt"/>
                <a:ea typeface="+mn-ea"/>
                <a:cs typeface="+mn-cs"/>
              </a:defRPr>
            </a:lvl1pPr>
            <a:lvl2pPr marL="742943" indent="-285747" algn="l" defTabSz="914391"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2988" indent="-228597" algn="l" defTabSz="914391"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184" indent="-228597" algn="l" defTabSz="914391"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379" indent="-228597" algn="l" defTabSz="914391"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575"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70"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66"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61"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fi-FI" sz="4500" b="1" dirty="0">
                <a:solidFill>
                  <a:srgbClr val="009900"/>
                </a:solidFill>
              </a:rPr>
              <a:t>ŽAIDIMAS  7-12 METŲ AMŽIAUS VAIKAMS</a:t>
            </a:r>
            <a:endParaRPr lang="lt-LT" sz="4500" b="1" dirty="0">
              <a:solidFill>
                <a:srgbClr val="009900"/>
              </a:solidFill>
            </a:endParaRPr>
          </a:p>
        </p:txBody>
      </p:sp>
    </p:spTree>
    <p:extLst>
      <p:ext uri="{BB962C8B-B14F-4D97-AF65-F5344CB8AC3E}">
        <p14:creationId xmlns:p14="http://schemas.microsoft.com/office/powerpoint/2010/main" val="2573718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F773-9229-4D72-BCBA-E52B0E7DE058}"/>
              </a:ext>
            </a:extLst>
          </p:cNvPr>
          <p:cNvSpPr>
            <a:spLocks noGrp="1"/>
          </p:cNvSpPr>
          <p:nvPr>
            <p:ph type="title"/>
          </p:nvPr>
        </p:nvSpPr>
        <p:spPr/>
        <p:txBody>
          <a:bodyPr/>
          <a:lstStyle/>
          <a:p>
            <a:r>
              <a:rPr lang="lt-LT" u="sng" dirty="0"/>
              <a:t>ŽAIDIMO ĮŽANGA</a:t>
            </a:r>
          </a:p>
        </p:txBody>
      </p:sp>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a:xfrm>
            <a:off x="1043608" y="1433737"/>
            <a:ext cx="7643192" cy="3873370"/>
          </a:xfrm>
        </p:spPr>
        <p:txBody>
          <a:bodyPr>
            <a:normAutofit/>
          </a:bodyPr>
          <a:lstStyle/>
          <a:p>
            <a:pPr marL="0" indent="0">
              <a:buNone/>
            </a:pPr>
            <a:r>
              <a:rPr lang="it-IT" dirty="0"/>
              <a:t>Marius užaugęs svajoja tapti filmų kūrėju. Kiekvieną kartą</a:t>
            </a:r>
            <a:r>
              <a:rPr lang="lt-LT" dirty="0"/>
              <a:t>,</a:t>
            </a:r>
            <a:r>
              <a:rPr lang="it-IT" dirty="0"/>
              <a:t> eidamas su tėvais į kino teatrą, ar žiūrėdamas įvairaus žanro filmus namuose, jis atidžiai stebi, vertina užfiksuotus vaizdus ir pagrindinių veikėjų vaidybą. </a:t>
            </a:r>
            <a:endParaRPr lang="lt-LT" dirty="0"/>
          </a:p>
          <a:p>
            <a:pPr marL="0" indent="0">
              <a:buNone/>
            </a:pPr>
            <a:r>
              <a:rPr lang="it-IT" dirty="0"/>
              <a:t>Tad Marius jau žino, kokios dovanos norės artėjančio gimtadienio proga – tai planšetė, kuria berniukas galėtų ne tik bendrauti internetu su draugais, artimaisiais, bet ir filmuoti savo pirmuosius vaizdo klipus. </a:t>
            </a:r>
            <a:endParaRPr lang="lt-LT" dirty="0"/>
          </a:p>
          <a:p>
            <a:pPr marL="0" indent="0">
              <a:buNone/>
            </a:pPr>
            <a:r>
              <a:rPr lang="lt-LT" dirty="0"/>
              <a:t>Atėjus ilgai lauktam gimtadieniui, Marius gavo savo išsvajotą dovaną – planšetę, ir jau gimtadienio dieną pradėjo fiksuoti įvairius vaizdus.</a:t>
            </a:r>
            <a:endParaRPr lang="lt-LT" sz="500" dirty="0"/>
          </a:p>
        </p:txBody>
      </p:sp>
    </p:spTree>
    <p:extLst>
      <p:ext uri="{BB962C8B-B14F-4D97-AF65-F5344CB8AC3E}">
        <p14:creationId xmlns:p14="http://schemas.microsoft.com/office/powerpoint/2010/main" val="175407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F773-9229-4D72-BCBA-E52B0E7DE058}"/>
              </a:ext>
            </a:extLst>
          </p:cNvPr>
          <p:cNvSpPr>
            <a:spLocks noGrp="1"/>
          </p:cNvSpPr>
          <p:nvPr>
            <p:ph type="title"/>
          </p:nvPr>
        </p:nvSpPr>
        <p:spPr/>
        <p:txBody>
          <a:bodyPr/>
          <a:lstStyle/>
          <a:p>
            <a:r>
              <a:rPr lang="lt-LT" u="sng" dirty="0"/>
              <a:t>KRYPTIS – 1</a:t>
            </a:r>
          </a:p>
        </p:txBody>
      </p:sp>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a:xfrm>
            <a:off x="1043608" y="1433737"/>
            <a:ext cx="7643192" cy="3873370"/>
          </a:xfrm>
        </p:spPr>
        <p:txBody>
          <a:bodyPr>
            <a:normAutofit/>
          </a:bodyPr>
          <a:lstStyle/>
          <a:p>
            <a:pPr marL="0" indent="0">
              <a:buNone/>
            </a:pPr>
            <a:r>
              <a:rPr lang="lt-LT" dirty="0"/>
              <a:t>Berniukas filmavo savo namus, susirinkusius geriausius draugus ir vaizdus pro kambario langą. Nufilmavęs medžiagą, jis sumontavo nufilmuotus vaizdus į vieną bendrą filmuką, kuriuo viešai pasidalino socialiniame tinkle </a:t>
            </a:r>
            <a:r>
              <a:rPr lang="lt-LT" i="1" dirty="0" err="1"/>
              <a:t>Youtube</a:t>
            </a:r>
            <a:r>
              <a:rPr lang="lt-LT" dirty="0"/>
              <a:t>. </a:t>
            </a:r>
          </a:p>
          <a:p>
            <a:pPr marL="0" indent="0">
              <a:buNone/>
            </a:pPr>
            <a:endParaRPr lang="lt-LT" dirty="0"/>
          </a:p>
          <a:p>
            <a:pPr marL="0" indent="0">
              <a:buNone/>
            </a:pPr>
            <a:r>
              <a:rPr lang="lt-LT" dirty="0"/>
              <a:t>Paskelbtame vaizdo įraše buvo matyti Mariaus rajonas, namai, kuriuose berniukas gyvena. Dėl šios priežasties Marius susilaukė ne tik gerų atsiliepimų apie jo darbą, bet ir daug neigiamų žinučių iš nepažįstamų žmonių, gąsdinančių, kad bus įsilaužta į jo namus. </a:t>
            </a:r>
          </a:p>
          <a:p>
            <a:pPr marL="0" indent="0">
              <a:buNone/>
            </a:pPr>
            <a:r>
              <a:rPr lang="lt-LT" dirty="0"/>
              <a:t>Berniukas labai išsigando ir tučtuojau kreipėsi į tėvus. Jie jam paaiškino, kad nederėjo viešinti tokio pobūdžio filmuko nepasitarus su tėvais. Tai gali sukelti pavojų ne tik Mariui, bet ir kitiems asmenims, užfiksuotiems gimtadienio įraše.</a:t>
            </a:r>
          </a:p>
          <a:p>
            <a:pPr marL="0" indent="0">
              <a:buNone/>
            </a:pPr>
            <a:r>
              <a:rPr lang="lt-LT" dirty="0"/>
              <a:t> Tėvai ištrynė vaizdo klipą, o berniukui ši istorija tapo gera pamoka ateičiai.</a:t>
            </a:r>
            <a:endParaRPr lang="lt-LT" sz="500" dirty="0"/>
          </a:p>
        </p:txBody>
      </p:sp>
    </p:spTree>
    <p:extLst>
      <p:ext uri="{BB962C8B-B14F-4D97-AF65-F5344CB8AC3E}">
        <p14:creationId xmlns:p14="http://schemas.microsoft.com/office/powerpoint/2010/main" val="2848617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F773-9229-4D72-BCBA-E52B0E7DE058}"/>
              </a:ext>
            </a:extLst>
          </p:cNvPr>
          <p:cNvSpPr>
            <a:spLocks noGrp="1"/>
          </p:cNvSpPr>
          <p:nvPr>
            <p:ph type="title"/>
          </p:nvPr>
        </p:nvSpPr>
        <p:spPr/>
        <p:txBody>
          <a:bodyPr/>
          <a:lstStyle/>
          <a:p>
            <a:r>
              <a:rPr lang="lt-LT" u="sng" dirty="0"/>
              <a:t>KRYPTIS – 2</a:t>
            </a:r>
          </a:p>
        </p:txBody>
      </p:sp>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a:xfrm>
            <a:off x="1043608" y="1433737"/>
            <a:ext cx="7643192" cy="3873370"/>
          </a:xfrm>
        </p:spPr>
        <p:txBody>
          <a:bodyPr>
            <a:normAutofit/>
          </a:bodyPr>
          <a:lstStyle/>
          <a:p>
            <a:pPr marL="0" indent="0">
              <a:buNone/>
            </a:pPr>
            <a:r>
              <a:rPr lang="lt-LT" dirty="0"/>
              <a:t>Marius filmavo aplinką, medžius, dangų, kuriuos galėjo matyti pro savo kambario langą. Atvykus draugams į vakarėlį, jis atsiklausė savo draugų ir jų tėvų, ar gali juos nufilmuoti trumpam gimtadienio filmukui, kurį norės paskelbti socialiniame tinkle. Visi noriai sutiko būti įamžinti pirmajame Mariaus kūrinyje ir su nekantrumu laukė, kada jį išvys. Tačiau paprašė, kad berniukas su tėvų pagalba filmuką paskelbtų internete tik ribotam ratui žmonių, kad jo sukurta medžiaga ir pateikta informacija neatsidurtų blogose rankose. </a:t>
            </a:r>
          </a:p>
          <a:p>
            <a:pPr marL="0" indent="0">
              <a:buNone/>
            </a:pPr>
            <a:endParaRPr lang="lt-LT" dirty="0"/>
          </a:p>
          <a:p>
            <a:pPr marL="0" indent="0">
              <a:buNone/>
            </a:pPr>
            <a:r>
              <a:rPr lang="lt-LT" dirty="0"/>
              <a:t>Paviešintas vaizdo filmukas susilaukė didelio pasisekimo. Tiek draugai, tiek nepažįstami gyrė Marių ne tik už puikiai nufilmuotą vaizdo klipą, tačiau ir už jo atsakomybę. Jis atsiklausė visų leidimo ir taip gavo suaugusiųjų patarimų, kur geriausiai būtų paskelbti filmuką.</a:t>
            </a:r>
          </a:p>
        </p:txBody>
      </p:sp>
    </p:spTree>
    <p:extLst>
      <p:ext uri="{BB962C8B-B14F-4D97-AF65-F5344CB8AC3E}">
        <p14:creationId xmlns:p14="http://schemas.microsoft.com/office/powerpoint/2010/main" val="662264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F773-9229-4D72-BCBA-E52B0E7DE058}"/>
              </a:ext>
            </a:extLst>
          </p:cNvPr>
          <p:cNvSpPr>
            <a:spLocks noGrp="1"/>
          </p:cNvSpPr>
          <p:nvPr>
            <p:ph type="title"/>
          </p:nvPr>
        </p:nvSpPr>
        <p:spPr/>
        <p:txBody>
          <a:bodyPr/>
          <a:lstStyle/>
          <a:p>
            <a:r>
              <a:rPr lang="lt-LT" u="sng" dirty="0"/>
              <a:t>KRYPTIS – 3</a:t>
            </a:r>
          </a:p>
        </p:txBody>
      </p:sp>
      <p:sp>
        <p:nvSpPr>
          <p:cNvPr id="3" name="Content Placeholder 2">
            <a:extLst>
              <a:ext uri="{FF2B5EF4-FFF2-40B4-BE49-F238E27FC236}">
                <a16:creationId xmlns:a16="http://schemas.microsoft.com/office/drawing/2014/main" id="{3BD0A215-1BA7-4E50-8AEC-EAEF69BBFFC2}"/>
              </a:ext>
            </a:extLst>
          </p:cNvPr>
          <p:cNvSpPr>
            <a:spLocks noGrp="1"/>
          </p:cNvSpPr>
          <p:nvPr>
            <p:ph idx="1"/>
          </p:nvPr>
        </p:nvSpPr>
        <p:spPr>
          <a:xfrm>
            <a:off x="1043608" y="1433737"/>
            <a:ext cx="7643192" cy="3873370"/>
          </a:xfrm>
        </p:spPr>
        <p:txBody>
          <a:bodyPr>
            <a:normAutofit fontScale="92500" lnSpcReduction="10000"/>
          </a:bodyPr>
          <a:lstStyle/>
          <a:p>
            <a:pPr marL="0" indent="0">
              <a:buNone/>
            </a:pPr>
            <a:r>
              <a:rPr lang="it-IT" dirty="0"/>
              <a:t>Mariui nebuvo įdomu filmuoti vien pasiruošimą gimtadieniui ar vaizdus, kuriuos galėjo matyti pro savo kambario langą. Jis laukė savo gimtadienio šventės, kad pagaliau galėtų užfiksuoti įdomių ir juokingų kadrų, kuriuose būtų įamžinti jo geriausi draugai. Berniukas buvo sugalvojęs staigmeną, tad prasidėjus šventei jis </a:t>
            </a:r>
            <a:r>
              <a:rPr lang="lt-LT" dirty="0"/>
              <a:t>filmavo ir </a:t>
            </a:r>
            <a:r>
              <a:rPr lang="it-IT" dirty="0"/>
              <a:t>niekam nesakė, kad visa nufilmuota vaizdo medžiaga bus viešai paskelbta socialiniuose tinkluose. </a:t>
            </a:r>
            <a:endParaRPr lang="lt-LT" dirty="0"/>
          </a:p>
          <a:p>
            <a:pPr marL="0" indent="0">
              <a:buNone/>
            </a:pPr>
            <a:endParaRPr lang="lt-LT" dirty="0"/>
          </a:p>
          <a:p>
            <a:pPr marL="0" indent="0">
              <a:buNone/>
            </a:pPr>
            <a:r>
              <a:rPr lang="lt-LT" dirty="0"/>
              <a:t>Įkėlęs į internetą vaizdo klipą, Marius tikėjosi džiaugsmingų draugų reakcijų, tačiau viskas buvo priešingai... </a:t>
            </a:r>
          </a:p>
          <a:p>
            <a:pPr marL="0" indent="0">
              <a:buNone/>
            </a:pPr>
            <a:r>
              <a:rPr lang="lt-LT" dirty="0"/>
              <a:t>Draugų tėvai, pamatę, kad vaikai be jų sutikimo buvo filmuojami, o nufilmuoti vaizdai įkelti į socialinius tinklus, labai neigiamai vertino tokį poelgį. Tėvų nuomone, tai buvo neatsakingas ir nesaugus žingsnis, galintis turėti neigiamų pasekmių. Piktavaliai gali pasinaudoti nufilmuota informacija savo asmeniniais tikslais. </a:t>
            </a:r>
          </a:p>
          <a:p>
            <a:pPr marL="0" indent="0">
              <a:buNone/>
            </a:pPr>
            <a:r>
              <a:rPr lang="lt-LT" dirty="0"/>
              <a:t>Supratęs, kad pasielgė neatsakingai, berniukas skubiai ištrynė filmuką iš visų socialinių tinklų, ir persiuntė jį savo draugams asmeniškai.</a:t>
            </a:r>
          </a:p>
        </p:txBody>
      </p:sp>
    </p:spTree>
    <p:extLst>
      <p:ext uri="{BB962C8B-B14F-4D97-AF65-F5344CB8AC3E}">
        <p14:creationId xmlns:p14="http://schemas.microsoft.com/office/powerpoint/2010/main" val="38289997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AC0FD3C6D76704BB0FC4E1CE8388A04" ma:contentTypeVersion="7" ma:contentTypeDescription="Create a new document." ma:contentTypeScope="" ma:versionID="e85260ddaafe475a47c61b5d43e3082b">
  <xsd:schema xmlns:xsd="http://www.w3.org/2001/XMLSchema" xmlns:xs="http://www.w3.org/2001/XMLSchema" xmlns:p="http://schemas.microsoft.com/office/2006/metadata/properties" xmlns:ns2="49cc1fb8-9d37-45e7-9b16-5dba39ba3bae" targetNamespace="http://schemas.microsoft.com/office/2006/metadata/properties" ma:root="true" ma:fieldsID="23c1c27a1feca62b3c03fe73b95f4e62" ns2:_="">
    <xsd:import namespace="49cc1fb8-9d37-45e7-9b16-5dba39ba3ba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EventHashCode" minOccurs="0"/>
                <xsd:element ref="ns2:MediaServiceGenerationTim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9cc1fb8-9d37-45e7-9b16-5dba39ba3b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857BD2B-F969-4075-A68E-5E278EF39D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9cc1fb8-9d37-45e7-9b16-5dba39ba3ba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3940CFB-A5DF-440E-8056-9297E8D06949}">
  <ds:schemaRefs>
    <ds:schemaRef ds:uri="http://www.w3.org/XML/1998/namespace"/>
    <ds:schemaRef ds:uri="http://purl.org/dc/elements/1.1/"/>
    <ds:schemaRef ds:uri="http://purl.org/dc/terms/"/>
    <ds:schemaRef ds:uri="http://schemas.microsoft.com/office/2006/metadata/properties"/>
    <ds:schemaRef ds:uri="http://schemas.microsoft.com/office/2006/documentManagement/types"/>
    <ds:schemaRef ds:uri="http://schemas.openxmlformats.org/package/2006/metadata/core-properties"/>
    <ds:schemaRef ds:uri="49cc1fb8-9d37-45e7-9b16-5dba39ba3bae"/>
    <ds:schemaRef ds:uri="http://schemas.microsoft.com/office/infopath/2007/PartnerControls"/>
    <ds:schemaRef ds:uri="http://purl.org/dc/dcmitype/"/>
  </ds:schemaRefs>
</ds:datastoreItem>
</file>

<file path=customXml/itemProps3.xml><?xml version="1.0" encoding="utf-8"?>
<ds:datastoreItem xmlns:ds="http://schemas.openxmlformats.org/officeDocument/2006/customXml" ds:itemID="{C0674E4E-0413-43AD-A637-30105591877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870</TotalTime>
  <Words>2608</Words>
  <Application>Microsoft Office PowerPoint</Application>
  <PresentationFormat>On-screen Show (16:10)</PresentationFormat>
  <Paragraphs>117</Paragraphs>
  <Slides>26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Calibri</vt:lpstr>
      <vt:lpstr>Office Theme</vt:lpstr>
      <vt:lpstr>PowerPoint Presentation</vt:lpstr>
      <vt:lpstr>Žaidimas „Geresnis internetas – visų mūsų atsakomybė“</vt:lpstr>
      <vt:lpstr>Žaidimo pristatymas</vt:lpstr>
      <vt:lpstr>Žaidimo taisyklės</vt:lpstr>
      <vt:lpstr>PowerPoint Presentation</vt:lpstr>
      <vt:lpstr>ŽAIDIMO ĮŽANGA</vt:lpstr>
      <vt:lpstr>KRYPTIS – 1</vt:lpstr>
      <vt:lpstr>KRYPTIS – 2</vt:lpstr>
      <vt:lpstr>KRYPTIS – 3</vt:lpstr>
      <vt:lpstr>KLAUSIMAI DISKUSIJAI</vt:lpstr>
      <vt:lpstr>INFORMACIJA APIE SAUGŲ IR ATSAKINGĄ ELGESĮ</vt:lpstr>
      <vt:lpstr>PowerPoint Presentation</vt:lpstr>
      <vt:lpstr>ŽAIDIMO ĮŽANGA</vt:lpstr>
      <vt:lpstr>KRYPTIS – 1 </vt:lpstr>
      <vt:lpstr>KRYPTIS – 2 </vt:lpstr>
      <vt:lpstr>KRYPTIS – 3 </vt:lpstr>
      <vt:lpstr>KLAUSIMAI DISKUSIJAI </vt:lpstr>
      <vt:lpstr>INFORMACIJA APIE SAUGŲ IR ATSAKINGĄ ELGESĮ</vt:lpstr>
      <vt:lpstr>PowerPoint Presentation</vt:lpstr>
      <vt:lpstr>ŽAIDIMO ĮŽANGA</vt:lpstr>
      <vt:lpstr>KRYPTIS – 1 </vt:lpstr>
      <vt:lpstr>KRYPTIS – 2 </vt:lpstr>
      <vt:lpstr>KRYPTIS – 3 </vt:lpstr>
      <vt:lpstr>KLAUSIMAI DISKUSIJAI </vt:lpstr>
      <vt:lpstr>INFORMACIJA APIE SAUGŲ IR ATSAKINGĄ ELGESĮ</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„Senjorų dienos internete 2018”   lapkričio 5-9 d.   Užsiėmimų gidas bibliotekai</dc:title>
  <dc:creator>Deimantė Ežerskytė</dc:creator>
  <cp:lastModifiedBy>Rita Šukytė</cp:lastModifiedBy>
  <cp:revision>66</cp:revision>
  <dcterms:created xsi:type="dcterms:W3CDTF">2018-10-23T06:33:07Z</dcterms:created>
  <dcterms:modified xsi:type="dcterms:W3CDTF">2019-01-09T14:43:23Z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