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328" r:id="rId5"/>
    <p:sldId id="329" r:id="rId6"/>
    <p:sldId id="338" r:id="rId7"/>
    <p:sldId id="340" r:id="rId8"/>
    <p:sldId id="341" r:id="rId9"/>
    <p:sldId id="342" r:id="rId10"/>
    <p:sldId id="337"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35" r:id="rId24"/>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A0CF49-2CE0-48E7-9D2D-8B7105EB99EC}">
          <p14:sldIdLst>
            <p14:sldId id="328"/>
            <p14:sldId id="329"/>
            <p14:sldId id="338"/>
            <p14:sldId id="340"/>
            <p14:sldId id="341"/>
            <p14:sldId id="342"/>
            <p14:sldId id="337"/>
            <p14:sldId id="343"/>
            <p14:sldId id="344"/>
            <p14:sldId id="345"/>
            <p14:sldId id="346"/>
            <p14:sldId id="347"/>
            <p14:sldId id="348"/>
            <p14:sldId id="349"/>
            <p14:sldId id="350"/>
            <p14:sldId id="351"/>
            <p14:sldId id="352"/>
            <p14:sldId id="353"/>
            <p14:sldId id="354"/>
            <p14:sldId id="335"/>
          </p14:sldIdLst>
        </p14:section>
      </p14:sectionLst>
    </p:ex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imantė Ežerskytė" initials="DE" lastIdx="1" clrIdx="0">
    <p:extLst>
      <p:ext uri="{19B8F6BF-5375-455C-9EA6-DF929625EA0E}">
        <p15:presenceInfo xmlns:p15="http://schemas.microsoft.com/office/powerpoint/2012/main" userId="Deimantė Ežerskyt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BD7"/>
    <a:srgbClr val="009900"/>
    <a:srgbClr val="BEEA88"/>
    <a:srgbClr val="53AF32"/>
    <a:srgbClr val="FCC826"/>
    <a:srgbClr val="FACE3E"/>
    <a:srgbClr val="99FF99"/>
    <a:srgbClr val="FFFF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p:cViewPr varScale="1">
        <p:scale>
          <a:sx n="85" d="100"/>
          <a:sy n="85" d="100"/>
        </p:scale>
        <p:origin x="422" y="6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8645A-4908-4AA9-9560-E98B4E4E9462}" type="datetimeFigureOut">
              <a:rPr lang="en-US" smtClean="0"/>
              <a:t>3/14/2019</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B01E91-5BB2-4886-BE0B-69E24F09F76A}" type="slidenum">
              <a:rPr lang="en-US" smtClean="0"/>
              <a:t>‹#›</a:t>
            </a:fld>
            <a:endParaRPr lang="en-US"/>
          </a:p>
        </p:txBody>
      </p:sp>
    </p:spTree>
    <p:extLst>
      <p:ext uri="{BB962C8B-B14F-4D97-AF65-F5344CB8AC3E}">
        <p14:creationId xmlns:p14="http://schemas.microsoft.com/office/powerpoint/2010/main" val="2194072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200" kern="1200" dirty="0">
                <a:solidFill>
                  <a:schemeClr val="tx1"/>
                </a:solidFill>
                <a:effectLst/>
                <a:latin typeface="+mn-lt"/>
                <a:ea typeface="+mn-ea"/>
                <a:cs typeface="+mn-cs"/>
              </a:rPr>
              <a:t>Pateikiame tik pagrindinius vertinimo kriterijus, diskusijos dalyviai kritiškai įvertinę tekstus, gali pastebėti daugiau detalių.</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13</a:t>
            </a:fld>
            <a:endParaRPr lang="en-US"/>
          </a:p>
        </p:txBody>
      </p:sp>
    </p:spTree>
    <p:extLst>
      <p:ext uri="{BB962C8B-B14F-4D97-AF65-F5344CB8AC3E}">
        <p14:creationId xmlns:p14="http://schemas.microsoft.com/office/powerpoint/2010/main" val="385376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14</a:t>
            </a:fld>
            <a:endParaRPr lang="en-US"/>
          </a:p>
        </p:txBody>
      </p:sp>
    </p:spTree>
    <p:extLst>
      <p:ext uri="{BB962C8B-B14F-4D97-AF65-F5344CB8AC3E}">
        <p14:creationId xmlns:p14="http://schemas.microsoft.com/office/powerpoint/2010/main" val="1400704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15</a:t>
            </a:fld>
            <a:endParaRPr lang="en-US"/>
          </a:p>
        </p:txBody>
      </p:sp>
    </p:spTree>
    <p:extLst>
      <p:ext uri="{BB962C8B-B14F-4D97-AF65-F5344CB8AC3E}">
        <p14:creationId xmlns:p14="http://schemas.microsoft.com/office/powerpoint/2010/main" val="1629830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16</a:t>
            </a:fld>
            <a:endParaRPr lang="en-US"/>
          </a:p>
        </p:txBody>
      </p:sp>
    </p:spTree>
    <p:extLst>
      <p:ext uri="{BB962C8B-B14F-4D97-AF65-F5344CB8AC3E}">
        <p14:creationId xmlns:p14="http://schemas.microsoft.com/office/powerpoint/2010/main" val="938031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17</a:t>
            </a:fld>
            <a:endParaRPr lang="en-US"/>
          </a:p>
        </p:txBody>
      </p:sp>
    </p:spTree>
    <p:extLst>
      <p:ext uri="{BB962C8B-B14F-4D97-AF65-F5344CB8AC3E}">
        <p14:creationId xmlns:p14="http://schemas.microsoft.com/office/powerpoint/2010/main" val="1158593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18</a:t>
            </a:fld>
            <a:endParaRPr lang="en-US"/>
          </a:p>
        </p:txBody>
      </p:sp>
    </p:spTree>
    <p:extLst>
      <p:ext uri="{BB962C8B-B14F-4D97-AF65-F5344CB8AC3E}">
        <p14:creationId xmlns:p14="http://schemas.microsoft.com/office/powerpoint/2010/main" val="2451243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01E91-5BB2-4886-BE0B-69E24F09F76A}" type="slidenum">
              <a:rPr lang="en-US" smtClean="0"/>
              <a:t>19</a:t>
            </a:fld>
            <a:endParaRPr lang="en-US"/>
          </a:p>
        </p:txBody>
      </p:sp>
    </p:spTree>
    <p:extLst>
      <p:ext uri="{BB962C8B-B14F-4D97-AF65-F5344CB8AC3E}">
        <p14:creationId xmlns:p14="http://schemas.microsoft.com/office/powerpoint/2010/main" val="4014138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649" y="3145532"/>
            <a:ext cx="6408712" cy="1296144"/>
          </a:xfrm>
        </p:spPr>
        <p:txBody>
          <a:bodyPr/>
          <a:lstStyle>
            <a:lvl1pPr algn="ctr">
              <a:defRPr>
                <a:solidFill>
                  <a:srgbClr val="009900"/>
                </a:solidFill>
              </a:defRPr>
            </a:lvl1pPr>
          </a:lstStyle>
          <a:p>
            <a:r>
              <a:rPr lang="en-US"/>
              <a:t>Click to edit Master title style</a:t>
            </a:r>
          </a:p>
        </p:txBody>
      </p:sp>
      <p:sp>
        <p:nvSpPr>
          <p:cNvPr id="3" name="Subtitle 2"/>
          <p:cNvSpPr>
            <a:spLocks noGrp="1"/>
          </p:cNvSpPr>
          <p:nvPr>
            <p:ph type="subTitle" idx="1"/>
          </p:nvPr>
        </p:nvSpPr>
        <p:spPr>
          <a:xfrm>
            <a:off x="1403648" y="4441676"/>
            <a:ext cx="6440760" cy="648072"/>
          </a:xfrm>
        </p:spPr>
        <p:txBody>
          <a:bodyPr/>
          <a:lstStyle>
            <a:lvl1pPr marL="0" indent="0" algn="ctr">
              <a:buNone/>
              <a:defRPr>
                <a:solidFill>
                  <a:schemeClr val="tx1"/>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en-US"/>
              <a:t>Click to edit Master subtitle style</a:t>
            </a:r>
          </a:p>
        </p:txBody>
      </p:sp>
      <p:pic>
        <p:nvPicPr>
          <p:cNvPr id="5" name="Picture 4" descr="A close up of a logo&#10;&#10;Description automatically generated">
            <a:extLst>
              <a:ext uri="{FF2B5EF4-FFF2-40B4-BE49-F238E27FC236}">
                <a16:creationId xmlns:a16="http://schemas.microsoft.com/office/drawing/2014/main" id="{8DB95F49-F0C0-402D-B7D8-F7DE887396C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894" b="27154"/>
          <a:stretch/>
        </p:blipFill>
        <p:spPr>
          <a:xfrm>
            <a:off x="0" y="0"/>
            <a:ext cx="9225776" cy="333049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p:nvPr>
        </p:nvSpPr>
        <p:spPr/>
        <p:txBody>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a:lvl1pPr>
            <a:lvl2pPr>
              <a:buFont typeface="Arial" pitchFamily="34" charset="0"/>
              <a:buChar char="•"/>
              <a:defRPr/>
            </a:lvl2pPr>
          </a:lstStyle>
          <a:p>
            <a:pPr marL="342896" marR="0" lvl="0" indent="-342896" algn="l" defTabSz="914391" rtl="0" eaLnBrk="1" fontAlgn="auto" latinLnBrk="0" hangingPunct="1">
              <a:lnSpc>
                <a:spcPct val="100000"/>
              </a:lnSpc>
              <a:spcBef>
                <a:spcPct val="20000"/>
              </a:spcBef>
              <a:spcAft>
                <a:spcPts val="0"/>
              </a:spcAft>
              <a:buClrTx/>
              <a:buSzTx/>
              <a:tabLst/>
              <a:defRPr/>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1A79822A-D88A-4847-9F98-E3A36978CE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hasCustomPrompt="1"/>
          </p:nvPr>
        </p:nvSpPr>
        <p:spPr/>
        <p:txBody>
          <a:bodyPr/>
          <a:lstStyle>
            <a:lvl1pPr marL="342896" marR="0" indent="-342896" algn="l" defTabSz="914391" rtl="0" eaLnBrk="1" fontAlgn="auto" latinLnBrk="0" hangingPunct="1">
              <a:lnSpc>
                <a:spcPct val="100000"/>
              </a:lnSpc>
              <a:spcBef>
                <a:spcPct val="20000"/>
              </a:spcBef>
              <a:spcAft>
                <a:spcPts val="0"/>
              </a:spcAft>
              <a:buClrTx/>
              <a:buSzTx/>
              <a:buFontTx/>
              <a:buNone/>
              <a:tabLst/>
              <a:defRPr baseline="0"/>
            </a:lvl1pPr>
            <a:lvl2pPr>
              <a:buFontTx/>
              <a:buNone/>
              <a:defRPr/>
            </a:lvl2pPr>
            <a:lvl3pPr>
              <a:buFontTx/>
              <a:buNone/>
              <a:defRPr/>
            </a:lvl3pPr>
            <a:lvl4pPr>
              <a:buFontTx/>
              <a:buNone/>
              <a:defRPr/>
            </a:lvl4pPr>
            <a:lvl5pPr>
              <a:buFontTx/>
              <a:buNone/>
              <a:defRPr/>
            </a:lvl5pPr>
          </a:lstStyle>
          <a:p>
            <a:pPr marL="342896" marR="0" lvl="0" indent="-342896" algn="l" defTabSz="914391" rtl="0" eaLnBrk="1" fontAlgn="auto" latinLnBrk="0" hangingPunct="1">
              <a:lnSpc>
                <a:spcPct val="100000"/>
              </a:lnSpc>
              <a:spcBef>
                <a:spcPct val="20000"/>
              </a:spcBef>
              <a:spcAft>
                <a:spcPts val="0"/>
              </a:spcAft>
              <a:buClrTx/>
              <a:buSzTx/>
              <a:buFontTx/>
              <a:buNone/>
              <a:tabLst/>
              <a:defRPr/>
            </a:pPr>
            <a:r>
              <a:rPr lang="en-US"/>
              <a:t>Click to edit Master text styles</a:t>
            </a:r>
            <a:r>
              <a:rPr lang="lt-LT"/>
              <a:t> </a:t>
            </a:r>
          </a:p>
        </p:txBody>
      </p:sp>
      <p:pic>
        <p:nvPicPr>
          <p:cNvPr id="7" name="Picture 6">
            <a:extLst>
              <a:ext uri="{FF2B5EF4-FFF2-40B4-BE49-F238E27FC236}">
                <a16:creationId xmlns:a16="http://schemas.microsoft.com/office/drawing/2014/main" id="{96DF724A-1A7C-4814-B8E6-4CFA6C666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3" name="Text Placeholder 2"/>
          <p:cNvSpPr>
            <a:spLocks noGrp="1"/>
          </p:cNvSpPr>
          <p:nvPr>
            <p:ph type="body" idx="1"/>
          </p:nvPr>
        </p:nvSpPr>
        <p:spPr>
          <a:xfrm>
            <a:off x="1043610" y="1279261"/>
            <a:ext cx="3453780"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4" name="Content Placeholder 3"/>
          <p:cNvSpPr>
            <a:spLocks noGrp="1"/>
          </p:cNvSpPr>
          <p:nvPr>
            <p:ph sz="half" idx="2"/>
          </p:nvPr>
        </p:nvSpPr>
        <p:spPr>
          <a:xfrm>
            <a:off x="1043610" y="1812396"/>
            <a:ext cx="3453780"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279261"/>
            <a:ext cx="4041775"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1812396"/>
            <a:ext cx="4041775"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1043608" y="481236"/>
            <a:ext cx="7581528" cy="952500"/>
          </a:xfrm>
        </p:spPr>
        <p:txBody>
          <a:bodyPr/>
          <a:lstStyle>
            <a:lvl1pPr>
              <a:defRPr>
                <a:solidFill>
                  <a:srgbClr val="009900"/>
                </a:solidFill>
              </a:defRPr>
            </a:lvl1pPr>
          </a:lstStyle>
          <a:p>
            <a:r>
              <a:rPr lang="en-US"/>
              <a:t>Click to edit Master title style</a:t>
            </a:r>
          </a:p>
        </p:txBody>
      </p:sp>
      <p:pic>
        <p:nvPicPr>
          <p:cNvPr id="9" name="Picture 8">
            <a:extLst>
              <a:ext uri="{FF2B5EF4-FFF2-40B4-BE49-F238E27FC236}">
                <a16:creationId xmlns:a16="http://schemas.microsoft.com/office/drawing/2014/main" id="{1658E184-6B97-4B17-A8C2-8C855FA7CC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608" y="481236"/>
            <a:ext cx="7581528"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43608" y="1633367"/>
            <a:ext cx="7643192" cy="3471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Lst>
  <p:txStyles>
    <p:titleStyle>
      <a:lvl1pPr algn="l" defTabSz="914391" rtl="0" eaLnBrk="1" latinLnBrk="0" hangingPunct="1">
        <a:spcBef>
          <a:spcPct val="0"/>
        </a:spcBef>
        <a:buNone/>
        <a:defRPr sz="2400" b="1"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6745" y="3539359"/>
            <a:ext cx="8032531" cy="1354655"/>
          </a:xfrm>
        </p:spPr>
        <p:txBody>
          <a:bodyPr>
            <a:noAutofit/>
          </a:bodyPr>
          <a:lstStyle/>
          <a:p>
            <a:r>
              <a:rPr lang="fi-FI" sz="3000" b="1" dirty="0">
                <a:solidFill>
                  <a:srgbClr val="249BD7"/>
                </a:solidFill>
              </a:rPr>
              <a:t>P</a:t>
            </a:r>
            <a:r>
              <a:rPr lang="lt-LT" sz="3000" b="1" dirty="0">
                <a:solidFill>
                  <a:srgbClr val="249BD7"/>
                </a:solidFill>
              </a:rPr>
              <a:t>askaita</a:t>
            </a:r>
            <a:r>
              <a:rPr lang="fi-FI" sz="3000" b="1" dirty="0">
                <a:solidFill>
                  <a:srgbClr val="249BD7"/>
                </a:solidFill>
              </a:rPr>
              <a:t>–</a:t>
            </a:r>
            <a:r>
              <a:rPr lang="lt-LT" sz="3000" b="1" dirty="0">
                <a:solidFill>
                  <a:srgbClr val="249BD7"/>
                </a:solidFill>
              </a:rPr>
              <a:t>diskusija</a:t>
            </a:r>
            <a:r>
              <a:rPr lang="fi-FI" sz="3000" b="1" dirty="0">
                <a:solidFill>
                  <a:srgbClr val="249BD7"/>
                </a:solidFill>
              </a:rPr>
              <a:t> „K</a:t>
            </a:r>
            <a:r>
              <a:rPr lang="lt-LT" sz="3000" b="1" dirty="0">
                <a:solidFill>
                  <a:srgbClr val="249BD7"/>
                </a:solidFill>
              </a:rPr>
              <a:t>a</a:t>
            </a:r>
            <a:r>
              <a:rPr lang="fi-FI" sz="3000" b="1" dirty="0">
                <a:solidFill>
                  <a:srgbClr val="249BD7"/>
                </a:solidFill>
              </a:rPr>
              <a:t>ip atskirti netikras naujienas?“</a:t>
            </a:r>
            <a:endParaRPr lang="lt-LT" sz="3000" b="1" dirty="0">
              <a:solidFill>
                <a:srgbClr val="249BD7"/>
              </a:solidFill>
            </a:endParaRP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pic>
        <p:nvPicPr>
          <p:cNvPr id="4" name="Picture 3" descr="A close up of a clock&#10;&#10;Description automatically generated">
            <a:extLst>
              <a:ext uri="{FF2B5EF4-FFF2-40B4-BE49-F238E27FC236}">
                <a16:creationId xmlns:a16="http://schemas.microsoft.com/office/drawing/2014/main" id="{58733544-523D-4E85-AAF9-FB0B5E99BA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1031" y="4737539"/>
            <a:ext cx="1779575" cy="609925"/>
          </a:xfrm>
          <a:prstGeom prst="rect">
            <a:avLst/>
          </a:prstGeom>
        </p:spPr>
      </p:pic>
    </p:spTree>
    <p:extLst>
      <p:ext uri="{BB962C8B-B14F-4D97-AF65-F5344CB8AC3E}">
        <p14:creationId xmlns:p14="http://schemas.microsoft.com/office/powerpoint/2010/main" val="597622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Apie straipsnius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a:bodyPr>
          <a:lstStyle/>
          <a:p>
            <a:pPr marL="0" indent="0">
              <a:buNone/>
            </a:pPr>
            <a:r>
              <a:rPr lang="lt-LT" i="1" dirty="0"/>
              <a:t>Kiek sunkiau pastebimi kokybiško, netendencingo straipsnio požymiai yra:</a:t>
            </a:r>
          </a:p>
          <a:p>
            <a:pPr marL="0" indent="0">
              <a:buNone/>
            </a:pPr>
            <a:r>
              <a:rPr lang="lt-LT" dirty="0"/>
              <a:t>1. Jei straipsnis yra apie kokią nors prieštaringai vertinamą situaciją, straipsnyje privalo būti pakalbintos abi konflikto pusės. </a:t>
            </a:r>
          </a:p>
          <a:p>
            <a:pPr marL="0" indent="0">
              <a:buNone/>
            </a:pPr>
            <a:r>
              <a:rPr lang="lt-LT" dirty="0"/>
              <a:t>Vienos iš konflikto pusių komentaro straipsnyje gali nebūti tik tuo atveju, jei žurnalistui susisiekus viena iš konflikto pusių situaciją komentuoti atsisakė. Tačiau tai taip pat privalo būti paminėta straipsnyje.</a:t>
            </a:r>
          </a:p>
          <a:p>
            <a:pPr marL="0" indent="0">
              <a:buNone/>
            </a:pPr>
            <a:r>
              <a:rPr lang="lt-LT" dirty="0"/>
              <a:t>2. Jeigu straipsnyje citata, ji turi būti priskirta vienam žmogui., pvz., konkrečiam politikui, renginio organizatoriui, arba žmogų galima įvardinti nekonkrečiai, pvz., renginio dalyvė, žiūrovas. Svarbu atkreipti dėmesį, kad citata turi būti priskirta būtent vienam asmeniui, o ne jų grupei (pvz., politikai, renginio organizatoriai, konferencijos dalyviai) – straipsniuose įprastai cituojami kažkieno pasakyti žodžiai, o žmonės nekalba choru ar duetu. </a:t>
            </a:r>
          </a:p>
          <a:p>
            <a:pPr marL="0" indent="0">
              <a:buNone/>
            </a:pPr>
            <a:endParaRPr lang="lt-LT" dirty="0"/>
          </a:p>
        </p:txBody>
      </p:sp>
    </p:spTree>
    <p:extLst>
      <p:ext uri="{BB962C8B-B14F-4D97-AF65-F5344CB8AC3E}">
        <p14:creationId xmlns:p14="http://schemas.microsoft.com/office/powerpoint/2010/main" val="133190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Apie elektroninius laiškus </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a:bodyPr>
          <a:lstStyle/>
          <a:p>
            <a:pPr marL="0" indent="0">
              <a:buNone/>
            </a:pPr>
            <a:r>
              <a:rPr lang="lt-LT" dirty="0"/>
              <a:t>Remiantis puslapiu e.saugumas.lt, viena dažniausiai pasitaikančių apgavysčių schemų yra netikros elektroninės parduotuvės sukūrimas. Jūs gaunate e. laišką iš kokios nors elektroninės parduotuvės ar interneto svetainės, kurią sukūrė nusikaltėlis ar jų grupė. Svetainės pavadinimas ir adresas gali būti panašus į realios parduotuvės adresą ir pavadinimą, vizualiai ji gali atrodyti gražiai, būti labai panaši į realios parduotuvės svetainę. </a:t>
            </a:r>
          </a:p>
        </p:txBody>
      </p:sp>
    </p:spTree>
    <p:extLst>
      <p:ext uri="{BB962C8B-B14F-4D97-AF65-F5344CB8AC3E}">
        <p14:creationId xmlns:p14="http://schemas.microsoft.com/office/powerpoint/2010/main" val="1316015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Apie elektroninius laiškus </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fontScale="85000" lnSpcReduction="10000"/>
          </a:bodyPr>
          <a:lstStyle/>
          <a:p>
            <a:pPr marL="0" indent="0">
              <a:buNone/>
            </a:pPr>
            <a:r>
              <a:rPr lang="lt-LT" i="1" dirty="0"/>
              <a:t>Netikros elektroninės parduotuvės požymiai:</a:t>
            </a:r>
          </a:p>
          <a:p>
            <a:pPr marL="342900" indent="-342900">
              <a:buFont typeface="+mj-lt"/>
              <a:buAutoNum type="arabicPeriod"/>
            </a:pPr>
            <a:r>
              <a:rPr lang="lt-LT" dirty="0"/>
              <a:t>Jei tai yra parduotuvės, siūlančios kokias nors prekes, puslapis, prekių gali būti daug, jų aprašymai gali atrodyti tvarkingai, pirkimo eiga taip pat gali nekelti jokių įtarimų. Tačiau tokią svetainę išduos labai žemos kainos, perkant nurodomomas fizinis asmuo ir pinigus pervesti prašoma į šio asmens sąskaitą, yra nedaug informacijos apie parduotuvę. Su šia apgavyste galite susidurti tiesiog naršydami internete arba gavę el. laišką su pasiūlymu apsipirkti tokioje parduotuvėje su didele nuolaida. Pervedę pinigus tokiai parduotuvei prekės tiesiog negausite.</a:t>
            </a:r>
          </a:p>
          <a:p>
            <a:pPr marL="342900" indent="-342900">
              <a:buFont typeface="+mj-lt"/>
              <a:buAutoNum type="arabicPeriod"/>
            </a:pPr>
            <a:r>
              <a:rPr lang="lt-LT" dirty="0"/>
              <a:t>Jei tai yra įmonės, siūlančios paslaugas puslapis, gali būti siūloma atsinaujinti savo duomenis. Pavyzdžiui, sukčiai sukuria internetinį puslapį, vizualiai labai panašų į „Pay Pal“ (populiari mokėjimų internetu platforma), ir prašo jūsų atnaujinti duomenis šiame puslapyje. Tokį puslapį išduoti gali internetinės svetainės adresas, netikslumai puslapio dizaine, o labiausiai – elektroninio pašto adresas, iš kurio gausite laišką su prašymu atnaujinti duomenis (įprastai tokios įmonės būna susikūrusios įmonių el. paštus, pvz., info@paypal.com arba su jais kontaktuoti galima tik per pačią internetinę svetainę, o štai apgavikų sukurtas adresatas gali būti, pvz., paypal@gmail.com). Įvedus į tokią apgavikišką svetainę savo duomenis, jūs perduodate visą informaciją nusikaltėliams, todėl jie gali pasisavinti jūsų pinigus.</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2115773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E5A053-10CA-42C9-980E-BF3902C45848}"/>
              </a:ext>
            </a:extLst>
          </p:cNvPr>
          <p:cNvSpPr txBox="1">
            <a:spLocks/>
          </p:cNvSpPr>
          <p:nvPr/>
        </p:nvSpPr>
        <p:spPr>
          <a:xfrm>
            <a:off x="1457324" y="1786217"/>
            <a:ext cx="7061947" cy="1538008"/>
          </a:xfrm>
          <a:prstGeom prst="rect">
            <a:avLst/>
          </a:prstGeom>
        </p:spPr>
        <p:txBody>
          <a:bodyPr vert="horz" lIns="91440" tIns="45720" rIns="91440" bIns="45720" rtlCol="0">
            <a:noAutofit/>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fi-FI" sz="4500" b="1" dirty="0">
                <a:solidFill>
                  <a:srgbClr val="249BD7"/>
                </a:solidFill>
              </a:rPr>
              <a:t>TRUMPAS MEDŽIAGOS SPAUSDINIMUI ĮVERTINIMAS</a:t>
            </a:r>
            <a:endParaRPr kumimoji="0" lang="lt-LT" sz="4500" b="1" i="0" u="none" strike="noStrike" kern="1200" cap="none" spc="0" normalizeH="0" baseline="0" noProof="0" dirty="0">
              <a:ln>
                <a:noFill/>
              </a:ln>
              <a:solidFill>
                <a:srgbClr val="249BD7"/>
              </a:solidFill>
              <a:effectLst/>
              <a:uLnTx/>
              <a:uFillTx/>
              <a:latin typeface="Calibri"/>
            </a:endParaRPr>
          </a:p>
        </p:txBody>
      </p:sp>
    </p:spTree>
    <p:extLst>
      <p:ext uri="{BB962C8B-B14F-4D97-AF65-F5344CB8AC3E}">
        <p14:creationId xmlns:p14="http://schemas.microsoft.com/office/powerpoint/2010/main" val="327867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dirty="0">
                <a:solidFill>
                  <a:srgbClr val="249BD7"/>
                </a:solidFill>
              </a:rPr>
              <a:t>Straipsnis „Kaip iš sėkmės vadovėlio: rinko bulves ir skynė apelsinus, o dabar – didžiulės įmonės vadovai“</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80443"/>
            <a:ext cx="7643192" cy="3905957"/>
          </a:xfrm>
        </p:spPr>
        <p:txBody>
          <a:bodyPr>
            <a:normAutofit/>
          </a:bodyPr>
          <a:lstStyle/>
          <a:p>
            <a:pPr marL="0" indent="0">
              <a:buNone/>
            </a:pPr>
            <a:r>
              <a:rPr lang="lt-LT" dirty="0"/>
              <a:t>1. Nėra nurodytas straipsnio autorius.</a:t>
            </a:r>
          </a:p>
          <a:p>
            <a:pPr marL="0" indent="0">
              <a:buNone/>
            </a:pPr>
            <a:r>
              <a:rPr lang="lt-LT" dirty="0"/>
              <a:t>2. Nėra nurodytas nuotraukos autorius.</a:t>
            </a:r>
          </a:p>
          <a:p>
            <a:pPr marL="0" indent="0">
              <a:buNone/>
            </a:pPr>
            <a:r>
              <a:rPr lang="lt-LT" dirty="0"/>
              <a:t>Neįmanoma patikrinti, ar straipsnio autorius istorijos tiesiog neišsigalvojo (nėra pavardžių, nėra nurodoma agentūra, kuriai vadovauja straipsnyje minimi žmonės...).</a:t>
            </a:r>
          </a:p>
          <a:p>
            <a:pPr marL="0" indent="0">
              <a:buNone/>
            </a:pPr>
            <a:endParaRPr lang="lt-LT" dirty="0"/>
          </a:p>
          <a:p>
            <a:pPr marL="0" indent="0">
              <a:buNone/>
            </a:pPr>
            <a:r>
              <a:rPr lang="lt-LT" i="1" dirty="0"/>
              <a:t>BET: cituojama teisingai, galima teigti, kad straipsnis nėra tendencingas.</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104486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dirty="0">
                <a:solidFill>
                  <a:srgbClr val="249BD7"/>
                </a:solidFill>
              </a:rPr>
              <a:t>Straipsnis „Po svarbaus susitikimo – pykčiu netveriantis Lavrovas: tai bus isteriškas žingsnis“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625599"/>
            <a:ext cx="7643192" cy="3860801"/>
          </a:xfrm>
        </p:spPr>
        <p:txBody>
          <a:bodyPr>
            <a:normAutofit/>
          </a:bodyPr>
          <a:lstStyle/>
          <a:p>
            <a:pPr marL="0" indent="0">
              <a:buNone/>
            </a:pPr>
            <a:r>
              <a:rPr lang="lt-LT" dirty="0"/>
              <a:t>1. Tendencinga antraštė (pykčiu netveriantis).</a:t>
            </a:r>
          </a:p>
          <a:p>
            <a:pPr marL="0" indent="0">
              <a:buNone/>
            </a:pPr>
            <a:r>
              <a:rPr lang="lt-LT" dirty="0"/>
              <a:t>2. Pakalbinta tik viena ginčo pusė, nėra atstovo iš JAV pusės, kuris pasisakytų apie situaciją.</a:t>
            </a:r>
          </a:p>
          <a:p>
            <a:pPr marL="0" indent="0">
              <a:buNone/>
            </a:pPr>
            <a:endParaRPr lang="lt-LT" dirty="0"/>
          </a:p>
          <a:p>
            <a:pPr marL="0" indent="0">
              <a:buNone/>
            </a:pPr>
            <a:r>
              <a:rPr lang="lt-LT" i="1" dirty="0"/>
              <a:t>BET: cituojama teisingai, yra nurodytas straipsnio autorius.</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3617018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dirty="0">
                <a:solidFill>
                  <a:srgbClr val="249BD7"/>
                </a:solidFill>
              </a:rPr>
              <a:t>Straipsnis „JAV kariai ginkluosis „skraidančiais šnipais“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a:bodyPr>
          <a:lstStyle/>
          <a:p>
            <a:pPr marL="0" indent="0">
              <a:buNone/>
            </a:pPr>
            <a:r>
              <a:rPr lang="lt-LT" dirty="0"/>
              <a:t>1. Nėra nurodytas straipsnio autorius.</a:t>
            </a:r>
          </a:p>
          <a:p>
            <a:pPr marL="0" indent="0">
              <a:buNone/>
            </a:pPr>
            <a:r>
              <a:rPr lang="lt-LT" dirty="0"/>
              <a:t>2. Straipsnyje daug epitetų, kurie formuoja teigiamą nuomonę apie aprašomą įrenginį.</a:t>
            </a:r>
          </a:p>
          <a:p>
            <a:pPr marL="0" indent="0">
              <a:buNone/>
            </a:pPr>
            <a:endParaRPr lang="lt-LT" dirty="0"/>
          </a:p>
          <a:p>
            <a:pPr marL="0" indent="0">
              <a:buNone/>
            </a:pPr>
            <a:r>
              <a:rPr lang="lt-LT" i="1" dirty="0"/>
              <a:t>BET: Nurodytas nuotraukos autorius, aprašomos tokios įrenginio savybės, kurias galima patikrinti kituose šaltiniuose.</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4141451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dirty="0">
                <a:solidFill>
                  <a:srgbClr val="249BD7"/>
                </a:solidFill>
              </a:rPr>
              <a:t>Straipsnis „Veiklos 20-metį apžvelgęs Mykolas Matkevičius: „Klaidų daro visi“ </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648177"/>
            <a:ext cx="7643192" cy="3838223"/>
          </a:xfrm>
        </p:spPr>
        <p:txBody>
          <a:bodyPr>
            <a:normAutofit/>
          </a:bodyPr>
          <a:lstStyle/>
          <a:p>
            <a:pPr marL="342900" indent="-342900">
              <a:buAutoNum type="arabicPeriod"/>
            </a:pPr>
            <a:r>
              <a:rPr lang="lt-LT" dirty="0"/>
              <a:t>Straipsnio autorius nenurodytas</a:t>
            </a:r>
          </a:p>
          <a:p>
            <a:pPr marL="0" indent="0">
              <a:buNone/>
            </a:pPr>
            <a:endParaRPr lang="lt-LT" dirty="0"/>
          </a:p>
          <a:p>
            <a:pPr marL="0" indent="0">
              <a:buNone/>
            </a:pPr>
            <a:r>
              <a:rPr lang="lt-LT" i="1" dirty="0"/>
              <a:t>BET: antraštė ir straipsnis nėra tendencingi, teisingai cituojamas asmuo.</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3253607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dirty="0">
                <a:solidFill>
                  <a:srgbClr val="249BD7"/>
                </a:solidFill>
              </a:rPr>
              <a:t>Elektroninis laiškas nuo „Airbnb“</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a:bodyPr>
          <a:lstStyle/>
          <a:p>
            <a:pPr marL="342900" indent="-342900">
              <a:buAutoNum type="arabicPeriod"/>
            </a:pPr>
            <a:r>
              <a:rPr lang="lt-LT" dirty="0"/>
              <a:t>Įtartinas el. laiško siuntėjo adresas.</a:t>
            </a:r>
          </a:p>
          <a:p>
            <a:pPr marL="342900" indent="-342900">
              <a:buAutoNum type="arabicPeriod"/>
            </a:pPr>
            <a:r>
              <a:rPr lang="lt-LT" dirty="0"/>
              <a:t>Nenurodomas asmuo, kuriam siunčiamas laiškas, nors laiške prašoma patvirtinti registraciją svetainėje (tokiu atveju vartotojo vardas laiške greičiausiai būtų paminėtas).</a:t>
            </a:r>
          </a:p>
          <a:p>
            <a:pPr marL="342900" indent="-342900">
              <a:buAutoNum type="arabicPeriod"/>
            </a:pPr>
            <a:r>
              <a:rPr lang="lt-LT" dirty="0"/>
              <a:t>O ar jūs pastaruoju metu registravotės tokioje interneto svetainėje? Jei ne, arba kažkas kitas netyčia nurodė jūsų el. paštą, arba jus bando apgauti.</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1325022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fi-FI" dirty="0">
                <a:solidFill>
                  <a:srgbClr val="249BD7"/>
                </a:solidFill>
              </a:rPr>
              <a:t>Elektroninis laiškas nuo Mykolo Janausko</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a:bodyPr>
          <a:lstStyle/>
          <a:p>
            <a:pPr marL="342900" indent="-342900">
              <a:buAutoNum type="arabicPeriod"/>
            </a:pPr>
            <a:r>
              <a:rPr lang="lt-LT" dirty="0"/>
              <a:t>Nepaminėta, kur tiksliai siuntėjas dirba, todėl neįmanoma patikrinti, ar jis tikrai yra advokatas.</a:t>
            </a:r>
          </a:p>
          <a:p>
            <a:pPr marL="342900" indent="-342900">
              <a:buAutoNum type="arabicPeriod"/>
            </a:pPr>
            <a:r>
              <a:rPr lang="lt-LT" dirty="0"/>
              <a:t>Gramatinės klaidos laiške.</a:t>
            </a:r>
          </a:p>
          <a:p>
            <a:pPr marL="342900" indent="-342900">
              <a:buAutoNum type="arabicPeriod"/>
            </a:pPr>
            <a:r>
              <a:rPr lang="lt-LT" dirty="0"/>
              <a:t>Neįmanoma tiksliai identifikuoti laiške minimo Jono Petrausko, nes laiške pateikta per mažai informacijos apie šį žmogų.</a:t>
            </a:r>
          </a:p>
          <a:p>
            <a:pPr marL="0" indent="0">
              <a:buNone/>
            </a:pPr>
            <a:endParaRPr lang="lt-LT" dirty="0"/>
          </a:p>
          <a:p>
            <a:pPr marL="0" indent="0">
              <a:buNone/>
            </a:pPr>
            <a:endParaRPr lang="lt-LT" dirty="0"/>
          </a:p>
        </p:txBody>
      </p:sp>
    </p:spTree>
    <p:extLst>
      <p:ext uri="{BB962C8B-B14F-4D97-AF65-F5344CB8AC3E}">
        <p14:creationId xmlns:p14="http://schemas.microsoft.com/office/powerpoint/2010/main" val="141607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5B1C-AE10-450A-9C5A-BC1F44F26210}"/>
              </a:ext>
            </a:extLst>
          </p:cNvPr>
          <p:cNvSpPr>
            <a:spLocks noGrp="1"/>
          </p:cNvSpPr>
          <p:nvPr>
            <p:ph type="title"/>
          </p:nvPr>
        </p:nvSpPr>
        <p:spPr/>
        <p:txBody>
          <a:bodyPr/>
          <a:lstStyle/>
          <a:p>
            <a:r>
              <a:rPr lang="lt-LT" u="sng" dirty="0">
                <a:solidFill>
                  <a:srgbClr val="249BD7"/>
                </a:solidFill>
              </a:rPr>
              <a:t>Paskaita–diskusija </a:t>
            </a:r>
          </a:p>
        </p:txBody>
      </p:sp>
      <p:graphicFrame>
        <p:nvGraphicFramePr>
          <p:cNvPr id="4" name="Table 3">
            <a:extLst>
              <a:ext uri="{FF2B5EF4-FFF2-40B4-BE49-F238E27FC236}">
                <a16:creationId xmlns:a16="http://schemas.microsoft.com/office/drawing/2014/main" id="{08B3AEBC-D1AB-43C0-B366-A42256F48CDC}"/>
              </a:ext>
            </a:extLst>
          </p:cNvPr>
          <p:cNvGraphicFramePr>
            <a:graphicFrameLocks noGrp="1"/>
          </p:cNvGraphicFramePr>
          <p:nvPr>
            <p:extLst>
              <p:ext uri="{D42A27DB-BD31-4B8C-83A1-F6EECF244321}">
                <p14:modId xmlns:p14="http://schemas.microsoft.com/office/powerpoint/2010/main" val="1662483719"/>
              </p:ext>
            </p:extLst>
          </p:nvPr>
        </p:nvGraphicFramePr>
        <p:xfrm>
          <a:off x="1419768" y="1423605"/>
          <a:ext cx="7077846" cy="4160170"/>
        </p:xfrm>
        <a:graphic>
          <a:graphicData uri="http://schemas.openxmlformats.org/drawingml/2006/table">
            <a:tbl>
              <a:tblPr firstRow="1" bandRow="1">
                <a:tableStyleId>{0505E3EF-67EA-436B-97B2-0124C06EBD24}</a:tableStyleId>
              </a:tblPr>
              <a:tblGrid>
                <a:gridCol w="2658565">
                  <a:extLst>
                    <a:ext uri="{9D8B030D-6E8A-4147-A177-3AD203B41FA5}">
                      <a16:colId xmlns:a16="http://schemas.microsoft.com/office/drawing/2014/main" val="4017367432"/>
                    </a:ext>
                  </a:extLst>
                </a:gridCol>
                <a:gridCol w="4419281">
                  <a:extLst>
                    <a:ext uri="{9D8B030D-6E8A-4147-A177-3AD203B41FA5}">
                      <a16:colId xmlns:a16="http://schemas.microsoft.com/office/drawing/2014/main" val="4219098044"/>
                    </a:ext>
                  </a:extLst>
                </a:gridCol>
              </a:tblGrid>
              <a:tr h="593829">
                <a:tc>
                  <a:txBody>
                    <a:bodyPr/>
                    <a:lstStyle/>
                    <a:p>
                      <a:r>
                        <a:rPr lang="lt-LT" b="0" dirty="0"/>
                        <a:t>Tikslinė grupė</a:t>
                      </a:r>
                    </a:p>
                  </a:txBody>
                  <a:tcPr/>
                </a:tc>
                <a:tc>
                  <a:txBody>
                    <a:bodyPr/>
                    <a:lstStyle/>
                    <a:p>
                      <a:r>
                        <a:rPr lang="lt-LT" sz="1800" b="0" kern="1200" dirty="0">
                          <a:solidFill>
                            <a:schemeClr val="dk1"/>
                          </a:solidFill>
                          <a:effectLst/>
                          <a:latin typeface="+mn-lt"/>
                          <a:ea typeface="+mn-ea"/>
                          <a:cs typeface="+mn-cs"/>
                        </a:rPr>
                        <a:t>Paaugliai ir jaunimas nuo 12 m. bei suaugusieji</a:t>
                      </a:r>
                      <a:endParaRPr lang="lt-LT" b="0" dirty="0"/>
                    </a:p>
                  </a:txBody>
                  <a:tcPr/>
                </a:tc>
                <a:extLst>
                  <a:ext uri="{0D108BD9-81ED-4DB2-BD59-A6C34878D82A}">
                    <a16:rowId xmlns:a16="http://schemas.microsoft.com/office/drawing/2014/main" val="2593578724"/>
                  </a:ext>
                </a:extLst>
              </a:tr>
              <a:tr h="1102825">
                <a:tc>
                  <a:txBody>
                    <a:bodyPr/>
                    <a:lstStyle/>
                    <a:p>
                      <a:r>
                        <a:rPr lang="lt-LT" dirty="0"/>
                        <a:t>Užsiėmimo tikslas</a:t>
                      </a:r>
                    </a:p>
                  </a:txBody>
                  <a:tcPr/>
                </a:tc>
                <a:tc>
                  <a:txBody>
                    <a:bodyPr/>
                    <a:lstStyle/>
                    <a:p>
                      <a:r>
                        <a:rPr lang="lt-LT" sz="1800" kern="1200" dirty="0">
                          <a:solidFill>
                            <a:schemeClr val="dk1"/>
                          </a:solidFill>
                          <a:effectLst/>
                          <a:latin typeface="+mn-lt"/>
                          <a:ea typeface="+mn-ea"/>
                          <a:cs typeface="+mn-cs"/>
                        </a:rPr>
                        <a:t>Perduoti informaciją apie netikrų naujienų, pranešimų ir tendencingų straipsnių požymius bei skatinti šias žinias pritaikyti praktiškai. </a:t>
                      </a:r>
                      <a:endParaRPr lang="lt-LT" b="0" dirty="0"/>
                    </a:p>
                  </a:txBody>
                  <a:tcPr/>
                </a:tc>
                <a:extLst>
                  <a:ext uri="{0D108BD9-81ED-4DB2-BD59-A6C34878D82A}">
                    <a16:rowId xmlns:a16="http://schemas.microsoft.com/office/drawing/2014/main" val="455193356"/>
                  </a:ext>
                </a:extLst>
              </a:tr>
              <a:tr h="593829">
                <a:tc>
                  <a:txBody>
                    <a:bodyPr/>
                    <a:lstStyle/>
                    <a:p>
                      <a:r>
                        <a:rPr lang="lt-LT" dirty="0"/>
                        <a:t>Grupės dydis</a:t>
                      </a:r>
                    </a:p>
                  </a:txBody>
                  <a:tcPr/>
                </a:tc>
                <a:tc>
                  <a:txBody>
                    <a:bodyPr/>
                    <a:lstStyle/>
                    <a:p>
                      <a:r>
                        <a:rPr lang="lt-LT" sz="1800" kern="1200" dirty="0">
                          <a:solidFill>
                            <a:schemeClr val="tx1"/>
                          </a:solidFill>
                          <a:effectLst/>
                          <a:latin typeface="+mn-lt"/>
                          <a:ea typeface="+mn-ea"/>
                          <a:cs typeface="+mn-cs"/>
                        </a:rPr>
                        <a:t>Pagal poreikį</a:t>
                      </a:r>
                      <a:endParaRPr lang="en-US" sz="1800" kern="1200" dirty="0">
                        <a:solidFill>
                          <a:schemeClr val="tx1"/>
                        </a:solidFill>
                        <a:effectLst/>
                        <a:latin typeface="+mn-lt"/>
                        <a:ea typeface="+mn-ea"/>
                        <a:cs typeface="+mn-cs"/>
                      </a:endParaRPr>
                    </a:p>
                  </a:txBody>
                  <a:tcPr/>
                </a:tc>
                <a:extLst>
                  <a:ext uri="{0D108BD9-81ED-4DB2-BD59-A6C34878D82A}">
                    <a16:rowId xmlns:a16="http://schemas.microsoft.com/office/drawing/2014/main" val="655531453"/>
                  </a:ext>
                </a:extLst>
              </a:tr>
              <a:tr h="492684">
                <a:tc>
                  <a:txBody>
                    <a:bodyPr/>
                    <a:lstStyle/>
                    <a:p>
                      <a:r>
                        <a:rPr lang="lt-LT" dirty="0"/>
                        <a:t>Trukmė</a:t>
                      </a:r>
                    </a:p>
                  </a:txBody>
                  <a:tcPr/>
                </a:tc>
                <a:tc>
                  <a:txBody>
                    <a:bodyPr/>
                    <a:lstStyle/>
                    <a:p>
                      <a:r>
                        <a:rPr lang="lt-LT">
                          <a:solidFill>
                            <a:schemeClr val="tx1"/>
                          </a:solidFill>
                        </a:rPr>
                        <a:t>Žaidimo trukmė priklauso nuo bendro dalyvių skaičiaus.</a:t>
                      </a:r>
                    </a:p>
                  </a:txBody>
                  <a:tcPr/>
                </a:tc>
                <a:extLst>
                  <a:ext uri="{0D108BD9-81ED-4DB2-BD59-A6C34878D82A}">
                    <a16:rowId xmlns:a16="http://schemas.microsoft.com/office/drawing/2014/main" val="3746494513"/>
                  </a:ext>
                </a:extLst>
              </a:tr>
              <a:tr h="1097461">
                <a:tc>
                  <a:txBody>
                    <a:bodyPr/>
                    <a:lstStyle/>
                    <a:p>
                      <a:r>
                        <a:rPr lang="lt-LT" dirty="0"/>
                        <a:t>Veiklai reikalingos priemonės</a:t>
                      </a:r>
                    </a:p>
                  </a:txBody>
                  <a:tcPr/>
                </a:tc>
                <a:tc>
                  <a:txBody>
                    <a:bodyPr/>
                    <a:lstStyle/>
                    <a:p>
                      <a:r>
                        <a:rPr lang="lt-LT" sz="1800" kern="1200" dirty="0">
                          <a:solidFill>
                            <a:schemeClr val="dk1"/>
                          </a:solidFill>
                          <a:effectLst/>
                          <a:latin typeface="+mn-lt"/>
                          <a:ea typeface="+mn-ea"/>
                          <a:cs typeface="+mn-cs"/>
                        </a:rPr>
                        <a:t>Atspausdinti lapai su straipsnių, žinučių pavyzdžiais, rašymo priemonės. </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92719154"/>
                  </a:ext>
                </a:extLst>
              </a:tr>
            </a:tbl>
          </a:graphicData>
        </a:graphic>
      </p:graphicFrame>
    </p:spTree>
    <p:extLst>
      <p:ext uri="{BB962C8B-B14F-4D97-AF65-F5344CB8AC3E}">
        <p14:creationId xmlns:p14="http://schemas.microsoft.com/office/powerpoint/2010/main" val="3198302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3072" y="3814268"/>
            <a:ext cx="5796684" cy="587073"/>
          </a:xfrm>
        </p:spPr>
        <p:txBody>
          <a:bodyPr>
            <a:noAutofit/>
          </a:bodyPr>
          <a:lstStyle/>
          <a:p>
            <a:r>
              <a:rPr lang="lt-LT" sz="4500" b="1" dirty="0">
                <a:solidFill>
                  <a:srgbClr val="249BD7"/>
                </a:solidFill>
              </a:rPr>
              <a:t>Sėkmės!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spTree>
    <p:extLst>
      <p:ext uri="{BB962C8B-B14F-4D97-AF65-F5344CB8AC3E}">
        <p14:creationId xmlns:p14="http://schemas.microsoft.com/office/powerpoint/2010/main" val="2213415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fi-FI" u="sng" dirty="0">
                <a:solidFill>
                  <a:srgbClr val="249BD7"/>
                </a:solidFill>
              </a:rPr>
              <a:t>P</a:t>
            </a:r>
            <a:r>
              <a:rPr lang="lt-LT" u="sng" dirty="0">
                <a:solidFill>
                  <a:srgbClr val="249BD7"/>
                </a:solidFill>
              </a:rPr>
              <a:t>askaitos</a:t>
            </a:r>
            <a:r>
              <a:rPr lang="fi-FI" u="sng" dirty="0">
                <a:solidFill>
                  <a:srgbClr val="249BD7"/>
                </a:solidFill>
              </a:rPr>
              <a:t>–</a:t>
            </a:r>
            <a:r>
              <a:rPr lang="lt-LT" u="sng" dirty="0">
                <a:solidFill>
                  <a:srgbClr val="249BD7"/>
                </a:solidFill>
              </a:rPr>
              <a:t>diskusijos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Ši veikla yra skirta didinti dalyvių sąmoningumą ir skatinti kritinį mąstymą vertinant tekstus, matomus internete. </a:t>
            </a:r>
          </a:p>
          <a:p>
            <a:pPr>
              <a:buFont typeface="Calibri" panose="020F0502020204030204" pitchFamily="34" charset="0"/>
              <a:buChar char="­"/>
            </a:pPr>
            <a:r>
              <a:rPr lang="lt-LT" dirty="0"/>
              <a:t>Paskaitos ir diskusijos kombinacija padeda kiekvienam aktualią informaciją perduoti įdomiai bei įsisavinti kūrybingai ir realiai pritaikant žinias, nes auditorijai ją suprasti yra lengviau nepriklausomai nuo amžiaus, kadangi duomenys pateikiami trumpai ir koncentruotai.</a:t>
            </a:r>
          </a:p>
          <a:p>
            <a:pPr>
              <a:buFont typeface="Calibri" panose="020F0502020204030204" pitchFamily="34" charset="0"/>
              <a:buChar char="­"/>
            </a:pPr>
            <a:r>
              <a:rPr lang="lt-LT" dirty="0"/>
              <a:t>Po pirmosios žaidimo dalies – paskaitos – dalyviai galės pasitikslinti nesuprantamą informaciją ir ją pritaikyti vertindami realius straipsnius bei žinutes. Tokiu būdu dalyviams bus parodyta, kad įgytas žinias yra lengva ir nesunku pritaikyti praktiškai, kasdien skaitant įvairaus pobūdžio žinutes ir naujienas internete.</a:t>
            </a:r>
          </a:p>
          <a:p>
            <a:pPr>
              <a:buFont typeface="Calibri" panose="020F0502020204030204" pitchFamily="34" charset="0"/>
              <a:buChar char="­"/>
            </a:pPr>
            <a:endParaRPr lang="en-US" dirty="0"/>
          </a:p>
        </p:txBody>
      </p:sp>
    </p:spTree>
    <p:extLst>
      <p:ext uri="{BB962C8B-B14F-4D97-AF65-F5344CB8AC3E}">
        <p14:creationId xmlns:p14="http://schemas.microsoft.com/office/powerpoint/2010/main" val="12009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fi-FI" u="sng" dirty="0">
                <a:solidFill>
                  <a:srgbClr val="249BD7"/>
                </a:solidFill>
              </a:rPr>
              <a:t>P</a:t>
            </a:r>
            <a:r>
              <a:rPr lang="lt-LT" u="sng" dirty="0">
                <a:solidFill>
                  <a:srgbClr val="249BD7"/>
                </a:solidFill>
              </a:rPr>
              <a:t>askaitos</a:t>
            </a:r>
            <a:r>
              <a:rPr lang="fi-FI" u="sng" dirty="0">
                <a:solidFill>
                  <a:srgbClr val="249BD7"/>
                </a:solidFill>
              </a:rPr>
              <a:t>–</a:t>
            </a:r>
            <a:r>
              <a:rPr lang="lt-LT" u="sng" dirty="0">
                <a:solidFill>
                  <a:srgbClr val="249BD7"/>
                </a:solidFill>
              </a:rPr>
              <a:t>diskusijos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Netikrų naujienų ir pranešimų tema yra aktuali bet kokio amžiaus dalyviams, mokantiems skaityti, nes privers kritiškai pažvelgti į nuomonę formuojančias žiniasklaidos priemones (tiek informuojančias, tiek pramoginio pobūdžio), išmokti atpažinti, kokiu tikslu rašomas tekstas bei įvertinti tai, kaip profesionaliai jis parašytas. </a:t>
            </a:r>
          </a:p>
          <a:p>
            <a:pPr>
              <a:buFont typeface="Calibri" panose="020F0502020204030204" pitchFamily="34" charset="0"/>
              <a:buChar char="−"/>
            </a:pPr>
            <a:r>
              <a:rPr lang="lt-LT" dirty="0"/>
              <a:t>Tokie gebėjimai – atpažinti tikslą, kritiškai įvertinti informacinį turinį – yra ypač aktualūs ne tik siekiant ugdyti medijų raštingumą, žmonių atsparumą manipuliacijai ir apgavystėms, bet ir artėjant rinkimų laikotarpiui.</a:t>
            </a:r>
          </a:p>
        </p:txBody>
      </p:sp>
    </p:spTree>
    <p:extLst>
      <p:ext uri="{BB962C8B-B14F-4D97-AF65-F5344CB8AC3E}">
        <p14:creationId xmlns:p14="http://schemas.microsoft.com/office/powerpoint/2010/main" val="347862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fi-FI" u="sng" dirty="0">
                <a:solidFill>
                  <a:srgbClr val="249BD7"/>
                </a:solidFill>
              </a:rPr>
              <a:t>P</a:t>
            </a:r>
            <a:r>
              <a:rPr lang="lt-LT" u="sng" dirty="0">
                <a:solidFill>
                  <a:srgbClr val="249BD7"/>
                </a:solidFill>
              </a:rPr>
              <a:t>askaitos</a:t>
            </a:r>
            <a:r>
              <a:rPr lang="fi-FI" u="sng" dirty="0">
                <a:solidFill>
                  <a:srgbClr val="249BD7"/>
                </a:solidFill>
              </a:rPr>
              <a:t>–</a:t>
            </a:r>
            <a:r>
              <a:rPr lang="lt-LT" u="sng" dirty="0">
                <a:solidFill>
                  <a:srgbClr val="249BD7"/>
                </a:solidFill>
              </a:rPr>
              <a:t>diskusijos taisyklės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Pirmoje veiklos dalyje vedėjas trumpai pristato bendrą informaciją (bus pateikta toliau).</a:t>
            </a:r>
          </a:p>
          <a:p>
            <a:pPr>
              <a:buFont typeface="Calibri" panose="020F0502020204030204" pitchFamily="34" charset="0"/>
              <a:buChar char="−"/>
            </a:pPr>
            <a:r>
              <a:rPr lang="lt-LT" dirty="0"/>
              <a:t>Pristatymas turi būti trumpas (idealiu atveju – ne daugiau kaip 15 minučių trukmės, siekiant išlaikyti dalyvių dėmesį), bet informatyvus ir įdomus, todėl vedėjas turėtų atidžiai persiskaityti, įsisavinti pateiktą bendrą informaciją ir perpasakoti ją dalyviams savais žodžiais. </a:t>
            </a:r>
          </a:p>
          <a:p>
            <a:pPr>
              <a:buFont typeface="Calibri" panose="020F0502020204030204" pitchFamily="34" charset="0"/>
              <a:buChar char="−"/>
            </a:pPr>
            <a:r>
              <a:rPr lang="lt-LT" dirty="0"/>
              <a:t>Po trumpos paskaitos vedėjas turėtų paskatinti dalyvius užduoti kelis klausimus.</a:t>
            </a:r>
          </a:p>
          <a:p>
            <a:pPr>
              <a:buFont typeface="Calibri" panose="020F0502020204030204" pitchFamily="34" charset="0"/>
              <a:buChar char="−"/>
            </a:pPr>
            <a:r>
              <a:rPr lang="lt-LT" dirty="0"/>
              <a:t>Atsakius į dalyvių klausimus galima pasiskirstyti į komandas ir pradėti antrąją veiklos dalį.</a:t>
            </a:r>
          </a:p>
          <a:p>
            <a:pPr>
              <a:buFont typeface="Calibri" panose="020F0502020204030204" pitchFamily="34" charset="0"/>
              <a:buChar char="−"/>
            </a:pPr>
            <a:endParaRPr lang="lt-LT" dirty="0"/>
          </a:p>
        </p:txBody>
      </p:sp>
    </p:spTree>
    <p:extLst>
      <p:ext uri="{BB962C8B-B14F-4D97-AF65-F5344CB8AC3E}">
        <p14:creationId xmlns:p14="http://schemas.microsoft.com/office/powerpoint/2010/main" val="2115867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fi-FI" u="sng" dirty="0">
                <a:solidFill>
                  <a:srgbClr val="249BD7"/>
                </a:solidFill>
              </a:rPr>
              <a:t>P</a:t>
            </a:r>
            <a:r>
              <a:rPr lang="lt-LT" u="sng" dirty="0">
                <a:solidFill>
                  <a:srgbClr val="249BD7"/>
                </a:solidFill>
              </a:rPr>
              <a:t>askaitos</a:t>
            </a:r>
            <a:r>
              <a:rPr lang="fi-FI" u="sng" dirty="0">
                <a:solidFill>
                  <a:srgbClr val="249BD7"/>
                </a:solidFill>
              </a:rPr>
              <a:t>–</a:t>
            </a:r>
            <a:r>
              <a:rPr lang="lt-LT" u="sng" dirty="0">
                <a:solidFill>
                  <a:srgbClr val="249BD7"/>
                </a:solidFill>
              </a:rPr>
              <a:t>diskusijos taisyklės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fontScale="92500" lnSpcReduction="10000"/>
          </a:bodyPr>
          <a:lstStyle/>
          <a:p>
            <a:pPr>
              <a:buFont typeface="Calibri" panose="020F0502020204030204" pitchFamily="34" charset="0"/>
              <a:buChar char="−"/>
            </a:pPr>
            <a:r>
              <a:rPr lang="lt-LT" dirty="0"/>
              <a:t>Antroje dalyje žinios išbandomos praktiškai: dalyvių komandoms pateikiami trumpų, realių straipsnių arba žinučių pavyzdžiai. </a:t>
            </a:r>
          </a:p>
          <a:p>
            <a:pPr>
              <a:buFont typeface="Calibri" panose="020F0502020204030204" pitchFamily="34" charset="0"/>
              <a:buChar char="−"/>
            </a:pPr>
            <a:r>
              <a:rPr lang="lt-LT" dirty="0"/>
              <a:t>Šiuose straipsniuose bus pakeistos tam tikros detalės – autoriaus (jei toks buvo nurodytas) vardas ir pavardė, straipsnyje minimų asmenų vardai ir pavardės, vietovės ir kitos detalės siekiant, kad šie realūs straipsniai būtų mokomąją priemone, skirta pritaikyti išgirstą informacija, o nekritikuotų konkrečios žiniasklaidos priemonės. </a:t>
            </a:r>
          </a:p>
          <a:p>
            <a:pPr>
              <a:buFont typeface="Calibri" panose="020F0502020204030204" pitchFamily="34" charset="0"/>
              <a:buChar char="−"/>
            </a:pPr>
            <a:r>
              <a:rPr lang="lt-LT" dirty="0"/>
              <a:t>Gavusi straipsnį ar žinutę komanda diskutuoja tarpusavyje apie žinutės patikimumą.</a:t>
            </a:r>
          </a:p>
          <a:p>
            <a:pPr>
              <a:buFont typeface="Calibri" panose="020F0502020204030204" pitchFamily="34" charset="0"/>
              <a:buChar char="−"/>
            </a:pPr>
            <a:r>
              <a:rPr lang="lt-LT" dirty="0"/>
              <a:t>Po diskusijos komanda straipsnį ar žinutę trumpai pristato kitiems dalyviams ir argumentuotai ją įvertina. </a:t>
            </a:r>
          </a:p>
          <a:p>
            <a:pPr>
              <a:buFont typeface="Calibri" panose="020F0502020204030204" pitchFamily="34" charset="0"/>
              <a:buChar char="−"/>
            </a:pPr>
            <a:r>
              <a:rPr lang="lt-LT" dirty="0"/>
              <a:t>Po komandos pristatymo vedėjas aptaria atsakymą, jei reikia – papildo, patikslina ar teisingą atsakymą.</a:t>
            </a:r>
          </a:p>
          <a:p>
            <a:pPr>
              <a:buFont typeface="Calibri" panose="020F0502020204030204" pitchFamily="34" charset="0"/>
              <a:buChar char="−"/>
            </a:pPr>
            <a:endParaRPr lang="lt-LT" dirty="0"/>
          </a:p>
        </p:txBody>
      </p:sp>
    </p:spTree>
    <p:extLst>
      <p:ext uri="{BB962C8B-B14F-4D97-AF65-F5344CB8AC3E}">
        <p14:creationId xmlns:p14="http://schemas.microsoft.com/office/powerpoint/2010/main" val="4137572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E5A053-10CA-42C9-980E-BF3902C45848}"/>
              </a:ext>
            </a:extLst>
          </p:cNvPr>
          <p:cNvSpPr txBox="1">
            <a:spLocks/>
          </p:cNvSpPr>
          <p:nvPr/>
        </p:nvSpPr>
        <p:spPr>
          <a:xfrm>
            <a:off x="1457324" y="1786217"/>
            <a:ext cx="7061947" cy="1538008"/>
          </a:xfrm>
          <a:prstGeom prst="rect">
            <a:avLst/>
          </a:prstGeom>
        </p:spPr>
        <p:txBody>
          <a:bodyPr vert="horz" lIns="91440" tIns="45720" rIns="91440" bIns="45720" rtlCol="0">
            <a:noAutofit/>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fi-FI" sz="4500" b="1" dirty="0">
                <a:solidFill>
                  <a:srgbClr val="249BD7"/>
                </a:solidFill>
              </a:rPr>
              <a:t>BENDRA INFORMACIJA PIRMAI DISKUSIJOS DALIAI IR APTARIMUI</a:t>
            </a:r>
            <a:endParaRPr kumimoji="0" lang="lt-LT" sz="4500" b="1" i="0" u="none" strike="noStrike" kern="1200" cap="none" spc="0" normalizeH="0" baseline="0" noProof="0" dirty="0">
              <a:ln>
                <a:noFill/>
              </a:ln>
              <a:solidFill>
                <a:srgbClr val="249BD7"/>
              </a:solidFill>
              <a:effectLst/>
              <a:uLnTx/>
              <a:uFillTx/>
              <a:latin typeface="Calibri"/>
            </a:endParaRPr>
          </a:p>
        </p:txBody>
      </p:sp>
    </p:spTree>
    <p:extLst>
      <p:ext uri="{BB962C8B-B14F-4D97-AF65-F5344CB8AC3E}">
        <p14:creationId xmlns:p14="http://schemas.microsoft.com/office/powerpoint/2010/main" val="257371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Apie straipsnius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11111"/>
            <a:ext cx="7643192" cy="4075290"/>
          </a:xfrm>
        </p:spPr>
        <p:txBody>
          <a:bodyPr>
            <a:normAutofit fontScale="92500" lnSpcReduction="20000"/>
          </a:bodyPr>
          <a:lstStyle/>
          <a:p>
            <a:pPr marL="0" indent="0">
              <a:buNone/>
            </a:pPr>
            <a:r>
              <a:rPr lang="lt-LT" i="1" dirty="0"/>
              <a:t>Šiais laikais neprofesionalūs ir tendencingi (kreipiantys tam tikra linkme) straipsniai nėra retas reiškinys. Taip yra dėl kelių priežasčių:</a:t>
            </a:r>
          </a:p>
          <a:p>
            <a:pPr marL="0" indent="0">
              <a:buNone/>
            </a:pPr>
            <a:r>
              <a:rPr lang="lt-LT" dirty="0"/>
              <a:t>1. Profesionalių žurnalistų trūkumas. Šiais laikais rengti ir skelbti straipsnius, žinutes gali bet kas (ne tik neturintis žurnalistinio išsilavinimo, bet net ir apskritai jokio išsilavinimo neturintis asmuo) – ši informacija gali būti lengvai patalpinama ne tik žmogaus asmeninėje socialinio tinklo paskyrioje, tinklaraštyje, tačiau ir naujienų protaluose, pritraukiančiuose daugybę skaitytojų. Be to, net ir profesionalių žurnalistų tekstuose gali įsivelti įvairių klaidų, lemiančių klaidingos informacijos pateikimą straipsniuose. Be abejo, reikėtų nepamiršti, jog ne visi žurnalistais dirbantys asmenys laikosi profesionalumo ir etikos standartų kurdami informacinį turinį.</a:t>
            </a:r>
          </a:p>
          <a:p>
            <a:pPr marL="0" indent="0">
              <a:buNone/>
            </a:pPr>
            <a:r>
              <a:rPr lang="lt-LT" dirty="0"/>
              <a:t>2. Noras manipuliuoti skaitytoju. Tam tikros organizacijos, įmonės, kai kuriais atvejais ir naujienų portalai dėl įvairių priežasčių nori įteigti skaitytojui specifinę nuomonę ar konkretų požiūrį. Tikslas gali būti parduoti tam tikrą produktą, įteigti nuomonę apie tam tikrą asmenį, valstybę, renginį, reiškinį ar įvykį. Pirmuoju atveju tai dažniausiai naudinga ekonominiu atžvilgiu (gali turėti įtakos produktų pardavimui), antruoju – politiniu (gali turėti įtakos piliečių sprendimams rinkimų, referendumų metu).</a:t>
            </a:r>
          </a:p>
          <a:p>
            <a:pPr marL="0" indent="0">
              <a:buNone/>
            </a:pPr>
            <a:endParaRPr lang="lt-LT" dirty="0"/>
          </a:p>
        </p:txBody>
      </p:sp>
    </p:spTree>
    <p:extLst>
      <p:ext uri="{BB962C8B-B14F-4D97-AF65-F5344CB8AC3E}">
        <p14:creationId xmlns:p14="http://schemas.microsoft.com/office/powerpoint/2010/main" val="968153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Apie straipsnius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33689"/>
            <a:ext cx="7643192" cy="4052712"/>
          </a:xfrm>
        </p:spPr>
        <p:txBody>
          <a:bodyPr>
            <a:normAutofit fontScale="85000" lnSpcReduction="20000"/>
          </a:bodyPr>
          <a:lstStyle/>
          <a:p>
            <a:pPr marL="0" indent="0">
              <a:buNone/>
            </a:pPr>
            <a:r>
              <a:rPr lang="lt-LT" i="1" dirty="0"/>
              <a:t>Profesionalų, gerai parengtą, nuomonės formuoti nesistengiantį straipsnį atpažinti nėra sunku. Vieni lengviausiai atpažįstamų kokybiško straipsnio požymių yra šie:</a:t>
            </a:r>
          </a:p>
          <a:p>
            <a:pPr marL="0" indent="0">
              <a:buNone/>
            </a:pPr>
            <a:r>
              <a:rPr lang="lt-LT" dirty="0"/>
              <a:t>1. Straipsnio antraštė. Reiktų kreipti dėmesį į tai, kokie žodžiai naudojami įvykiui ar temai apibūdinti. Profesionalaus žurnalisto tikslas yra žmogų informuoti, o ne formuoti jo nuomonę, todėl tiek tekstas, tiek antraštė neturi rodyti teksto autoriaus požiūrio į aprašomą įvykį ar temą.</a:t>
            </a:r>
          </a:p>
          <a:p>
            <a:pPr marL="0" indent="0">
              <a:buNone/>
            </a:pPr>
            <a:r>
              <a:rPr lang="lt-LT" dirty="0"/>
              <a:t>Kaip tai pastebėti? Tam tikri žodžiai turi emocinį „atspalvį“. Pavyzdžiui, įsivaizduokite, kad jums draugas pasakoja apie neseniai matytą automobilio avariją. Jei jis pasakodamas sakys, kad vienas automobilis stuktelėjo į kitą – kokį greitį ir padarytą žalą avarijos metu įsivaizduosite? O jei pasakodamas draugas sakys, kad mašinos rėžėsi viena į kitą, kaip automobilių greitį ir avarijos žalą įsivaizduosite tuomet?</a:t>
            </a:r>
          </a:p>
          <a:p>
            <a:pPr marL="0" indent="0">
              <a:buNone/>
            </a:pPr>
            <a:r>
              <a:rPr lang="lt-LT" i="1" dirty="0"/>
              <a:t>Straipsnio antraštė turi konstatuoti faktą, įvardinti temą nenurodydama, teigiamai ar neigiamai ją reikėtų vertinti.</a:t>
            </a:r>
          </a:p>
          <a:p>
            <a:pPr marL="0" indent="0">
              <a:buNone/>
            </a:pPr>
            <a:r>
              <a:rPr lang="lt-LT" dirty="0"/>
              <a:t>2. Straipsnis turi turėti autorių. Tai gali būti žurnalistas, naujienų agentūra, naujienų portalas. Atkreipkite dėmesį – netikrų naujienų autorius dažnai būna neskelbiamas arba yra pasivadinęs pseudonimu. Jei autoriumi nurodomas naujienų portalas, atidžiai pažiūrėkite, ar pavadinimas teisingas, nes netikras naujienas skelbiančių portalų pavadinimai gali būti labai panašūs į didžiųjų naujienų portalų pavadinimus. </a:t>
            </a:r>
          </a:p>
          <a:p>
            <a:pPr marL="0" indent="0">
              <a:buNone/>
            </a:pPr>
            <a:r>
              <a:rPr lang="lt-LT" dirty="0"/>
              <a:t>3. Straipsnyje naudojamos nuotraukos turi turėti autorių (tai gali būti fotografas, pats naujienų portalas, nuotrauka gali būti iš asmeninio straipsnyje aprašomo žmogaus archyvo ar pirkta iš kito portalo). Jis turėtų būti įvardintas po nuotrauka.</a:t>
            </a:r>
          </a:p>
          <a:p>
            <a:pPr marL="0" indent="0">
              <a:buNone/>
            </a:pPr>
            <a:endParaRPr lang="lt-LT" dirty="0"/>
          </a:p>
        </p:txBody>
      </p:sp>
    </p:spTree>
    <p:extLst>
      <p:ext uri="{BB962C8B-B14F-4D97-AF65-F5344CB8AC3E}">
        <p14:creationId xmlns:p14="http://schemas.microsoft.com/office/powerpoint/2010/main" val="332137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C0FD3C6D76704BB0FC4E1CE8388A04" ma:contentTypeVersion="7" ma:contentTypeDescription="Create a new document." ma:contentTypeScope="" ma:versionID="e85260ddaafe475a47c61b5d43e3082b">
  <xsd:schema xmlns:xsd="http://www.w3.org/2001/XMLSchema" xmlns:xs="http://www.w3.org/2001/XMLSchema" xmlns:p="http://schemas.microsoft.com/office/2006/metadata/properties" xmlns:ns2="49cc1fb8-9d37-45e7-9b16-5dba39ba3bae" targetNamespace="http://schemas.microsoft.com/office/2006/metadata/properties" ma:root="true" ma:fieldsID="23c1c27a1feca62b3c03fe73b95f4e62" ns2:_="">
    <xsd:import namespace="49cc1fb8-9d37-45e7-9b16-5dba39ba3b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EventHashCode" minOccurs="0"/>
                <xsd:element ref="ns2:MediaServiceGenerationTim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cc1fb8-9d37-45e7-9b16-5dba39ba3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57BD2B-F969-4075-A68E-5E278EF39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cc1fb8-9d37-45e7-9b16-5dba39ba3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674E4E-0413-43AD-A637-301055918770}">
  <ds:schemaRefs>
    <ds:schemaRef ds:uri="http://schemas.microsoft.com/sharepoint/v3/contenttype/forms"/>
  </ds:schemaRefs>
</ds:datastoreItem>
</file>

<file path=customXml/itemProps3.xml><?xml version="1.0" encoding="utf-8"?>
<ds:datastoreItem xmlns:ds="http://schemas.openxmlformats.org/officeDocument/2006/customXml" ds:itemID="{A3940CFB-A5DF-440E-8056-9297E8D06949}">
  <ds:schemaRef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dcmitype/"/>
    <ds:schemaRef ds:uri="http://purl.org/dc/terms/"/>
    <ds:schemaRef ds:uri="49cc1fb8-9d37-45e7-9b16-5dba39ba3ba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1050</TotalTime>
  <Words>1716</Words>
  <Application>Microsoft Office PowerPoint</Application>
  <PresentationFormat>On-screen Show (16:10)</PresentationFormat>
  <Paragraphs>91</Paragraphs>
  <Slides>20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Paskaita–diskusija </vt:lpstr>
      <vt:lpstr>Paskaitos–diskusijos pristatymas</vt:lpstr>
      <vt:lpstr>Paskaitos–diskusijos pristatymas</vt:lpstr>
      <vt:lpstr>Paskaitos–diskusijos taisyklės</vt:lpstr>
      <vt:lpstr>Paskaitos–diskusijos taisyklės</vt:lpstr>
      <vt:lpstr>PowerPoint Presentation</vt:lpstr>
      <vt:lpstr>Apie straipsnius</vt:lpstr>
      <vt:lpstr>Apie straipsnius</vt:lpstr>
      <vt:lpstr>Apie straipsnius</vt:lpstr>
      <vt:lpstr>Apie elektroninius laiškus </vt:lpstr>
      <vt:lpstr>Apie elektroninius laiškus </vt:lpstr>
      <vt:lpstr>PowerPoint Presentation</vt:lpstr>
      <vt:lpstr>Straipsnis „Kaip iš sėkmės vadovėlio: rinko bulves ir skynė apelsinus, o dabar – didžiulės įmonės vadovai“</vt:lpstr>
      <vt:lpstr>Straipsnis „Po svarbaus susitikimo – pykčiu netveriantis Lavrovas: tai bus isteriškas žingsnis“</vt:lpstr>
      <vt:lpstr>Straipsnis „JAV kariai ginkluosis „skraidančiais šnipais“</vt:lpstr>
      <vt:lpstr>Straipsnis „Veiklos 20-metį apžvelgęs Mykolas Matkevičius: „Klaidų daro visi“ </vt:lpstr>
      <vt:lpstr>Elektroninis laiškas nuo „Airbnb“</vt:lpstr>
      <vt:lpstr>Elektroninis laiškas nuo Mykolo Janausko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„Senjorų dienos internete 2018”   lapkričio 5-9 d.   Užsiėmimų gidas bibliotekai</dc:title>
  <dc:creator>Deimantė Ežerskytė</dc:creator>
  <cp:lastModifiedBy>Ginta Liberytė</cp:lastModifiedBy>
  <cp:revision>96</cp:revision>
  <dcterms:created xsi:type="dcterms:W3CDTF">2018-10-23T06:33:07Z</dcterms:created>
  <dcterms:modified xsi:type="dcterms:W3CDTF">2019-03-14T13:37:24Z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