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328" r:id="rId5"/>
    <p:sldId id="329" r:id="rId6"/>
    <p:sldId id="338" r:id="rId7"/>
    <p:sldId id="330" r:id="rId8"/>
    <p:sldId id="339" r:id="rId9"/>
    <p:sldId id="337" r:id="rId10"/>
    <p:sldId id="345" r:id="rId11"/>
    <p:sldId id="340" r:id="rId12"/>
    <p:sldId id="347" r:id="rId13"/>
    <p:sldId id="348" r:id="rId14"/>
    <p:sldId id="341" r:id="rId15"/>
    <p:sldId id="344" r:id="rId16"/>
    <p:sldId id="349" r:id="rId17"/>
    <p:sldId id="350" r:id="rId18"/>
    <p:sldId id="351" r:id="rId19"/>
    <p:sldId id="352" r:id="rId20"/>
    <p:sldId id="353" r:id="rId21"/>
    <p:sldId id="354" r:id="rId22"/>
    <p:sldId id="355" r:id="rId23"/>
    <p:sldId id="356" r:id="rId24"/>
    <p:sldId id="357" r:id="rId25"/>
    <p:sldId id="335" r:id="rId26"/>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A0CF49-2CE0-48E7-9D2D-8B7105EB99EC}">
          <p14:sldIdLst>
            <p14:sldId id="328"/>
            <p14:sldId id="329"/>
            <p14:sldId id="338"/>
            <p14:sldId id="330"/>
            <p14:sldId id="339"/>
            <p14:sldId id="337"/>
            <p14:sldId id="345"/>
            <p14:sldId id="340"/>
            <p14:sldId id="347"/>
            <p14:sldId id="348"/>
            <p14:sldId id="341"/>
            <p14:sldId id="344"/>
            <p14:sldId id="349"/>
            <p14:sldId id="350"/>
            <p14:sldId id="351"/>
            <p14:sldId id="352"/>
            <p14:sldId id="353"/>
            <p14:sldId id="354"/>
            <p14:sldId id="355"/>
            <p14:sldId id="356"/>
            <p14:sldId id="357"/>
            <p14:sldId id="335"/>
          </p14:sldIdLst>
        </p14:section>
      </p14:sectionLst>
    </p:ex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imantė Ežerskytė" initials="DE" lastIdx="1" clrIdx="0">
    <p:extLst>
      <p:ext uri="{19B8F6BF-5375-455C-9EA6-DF929625EA0E}">
        <p15:presenceInfo xmlns:p15="http://schemas.microsoft.com/office/powerpoint/2012/main" userId="Deimantė Ežerskyt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BD7"/>
    <a:srgbClr val="009900"/>
    <a:srgbClr val="BEEA88"/>
    <a:srgbClr val="53AF32"/>
    <a:srgbClr val="FCC826"/>
    <a:srgbClr val="FACE3E"/>
    <a:srgbClr val="99FF99"/>
    <a:srgbClr val="FFFF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97" d="100"/>
          <a:sy n="97" d="100"/>
        </p:scale>
        <p:origin x="1070" y="7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50189-8F51-41E2-9D81-29A4739BB097}" type="datetimeFigureOut">
              <a:rPr lang="en-US" smtClean="0"/>
              <a:t>3/18/2019</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F38C27-DE26-470E-B043-2232F6FFD328}" type="slidenum">
              <a:rPr lang="en-US" smtClean="0"/>
              <a:t>‹#›</a:t>
            </a:fld>
            <a:endParaRPr lang="en-US"/>
          </a:p>
        </p:txBody>
      </p:sp>
    </p:spTree>
    <p:extLst>
      <p:ext uri="{BB962C8B-B14F-4D97-AF65-F5344CB8AC3E}">
        <p14:creationId xmlns:p14="http://schemas.microsoft.com/office/powerpoint/2010/main" val="28790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F38C27-DE26-470E-B043-2232F6FFD328}" type="slidenum">
              <a:rPr lang="en-US" smtClean="0"/>
              <a:t>9</a:t>
            </a:fld>
            <a:endParaRPr lang="en-US"/>
          </a:p>
        </p:txBody>
      </p:sp>
    </p:spTree>
    <p:extLst>
      <p:ext uri="{BB962C8B-B14F-4D97-AF65-F5344CB8AC3E}">
        <p14:creationId xmlns:p14="http://schemas.microsoft.com/office/powerpoint/2010/main" val="35561046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649" y="3145532"/>
            <a:ext cx="6408712" cy="1296144"/>
          </a:xfrm>
        </p:spPr>
        <p:txBody>
          <a:bodyPr/>
          <a:lstStyle>
            <a:lvl1pPr algn="ctr">
              <a:defRPr>
                <a:solidFill>
                  <a:srgbClr val="009900"/>
                </a:solidFill>
              </a:defRPr>
            </a:lvl1pPr>
          </a:lstStyle>
          <a:p>
            <a:r>
              <a:rPr lang="en-US"/>
              <a:t>Click to edit Master title style</a:t>
            </a:r>
          </a:p>
        </p:txBody>
      </p:sp>
      <p:sp>
        <p:nvSpPr>
          <p:cNvPr id="3" name="Subtitle 2"/>
          <p:cNvSpPr>
            <a:spLocks noGrp="1"/>
          </p:cNvSpPr>
          <p:nvPr>
            <p:ph type="subTitle" idx="1"/>
          </p:nvPr>
        </p:nvSpPr>
        <p:spPr>
          <a:xfrm>
            <a:off x="1403648" y="4441676"/>
            <a:ext cx="6440760" cy="648072"/>
          </a:xfrm>
        </p:spPr>
        <p:txBody>
          <a:bodyPr/>
          <a:lstStyle>
            <a:lvl1pPr marL="0" indent="0" algn="ctr">
              <a:buNone/>
              <a:defRPr>
                <a:solidFill>
                  <a:schemeClr val="tx1"/>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en-US"/>
              <a:t>Click to edit Master subtitle style</a:t>
            </a:r>
          </a:p>
        </p:txBody>
      </p:sp>
      <p:pic>
        <p:nvPicPr>
          <p:cNvPr id="5" name="Picture 4" descr="A close up of a logo&#10;&#10;Description automatically generated">
            <a:extLst>
              <a:ext uri="{FF2B5EF4-FFF2-40B4-BE49-F238E27FC236}">
                <a16:creationId xmlns:a16="http://schemas.microsoft.com/office/drawing/2014/main" id="{8DB95F49-F0C0-402D-B7D8-F7DE887396C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894" b="27154"/>
          <a:stretch/>
        </p:blipFill>
        <p:spPr>
          <a:xfrm>
            <a:off x="0" y="0"/>
            <a:ext cx="9225776" cy="333049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p:nvPr>
        </p:nvSpPr>
        <p:spPr/>
        <p:txBody>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a:lvl1pPr>
            <a:lvl2pPr>
              <a:buFont typeface="Arial" pitchFamily="34" charset="0"/>
              <a:buChar char="•"/>
              <a:defRPr/>
            </a:lvl2pPr>
          </a:lstStyle>
          <a:p>
            <a:pPr marL="342896" marR="0" lvl="0" indent="-342896" algn="l" defTabSz="914391" rtl="0" eaLnBrk="1" fontAlgn="auto" latinLnBrk="0" hangingPunct="1">
              <a:lnSpc>
                <a:spcPct val="100000"/>
              </a:lnSpc>
              <a:spcBef>
                <a:spcPct val="20000"/>
              </a:spcBef>
              <a:spcAft>
                <a:spcPts val="0"/>
              </a:spcAft>
              <a:buClrTx/>
              <a:buSzTx/>
              <a:tabLst/>
              <a:defRPr/>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1A79822A-D88A-4847-9F98-E3A36978CE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hasCustomPrompt="1"/>
          </p:nvPr>
        </p:nvSpPr>
        <p:spPr/>
        <p:txBody>
          <a:bodyPr/>
          <a:lstStyle>
            <a:lvl1pPr marL="342896" marR="0" indent="-342896" algn="l" defTabSz="914391" rtl="0" eaLnBrk="1" fontAlgn="auto" latinLnBrk="0" hangingPunct="1">
              <a:lnSpc>
                <a:spcPct val="100000"/>
              </a:lnSpc>
              <a:spcBef>
                <a:spcPct val="20000"/>
              </a:spcBef>
              <a:spcAft>
                <a:spcPts val="0"/>
              </a:spcAft>
              <a:buClrTx/>
              <a:buSzTx/>
              <a:buFontTx/>
              <a:buNone/>
              <a:tabLst/>
              <a:defRPr baseline="0"/>
            </a:lvl1pPr>
            <a:lvl2pPr>
              <a:buFontTx/>
              <a:buNone/>
              <a:defRPr/>
            </a:lvl2pPr>
            <a:lvl3pPr>
              <a:buFontTx/>
              <a:buNone/>
              <a:defRPr/>
            </a:lvl3pPr>
            <a:lvl4pPr>
              <a:buFontTx/>
              <a:buNone/>
              <a:defRPr/>
            </a:lvl4pPr>
            <a:lvl5pPr>
              <a:buFontTx/>
              <a:buNone/>
              <a:defRPr/>
            </a:lvl5pPr>
          </a:lstStyle>
          <a:p>
            <a:pPr marL="342896" marR="0" lvl="0" indent="-342896" algn="l" defTabSz="914391" rtl="0" eaLnBrk="1" fontAlgn="auto" latinLnBrk="0" hangingPunct="1">
              <a:lnSpc>
                <a:spcPct val="100000"/>
              </a:lnSpc>
              <a:spcBef>
                <a:spcPct val="20000"/>
              </a:spcBef>
              <a:spcAft>
                <a:spcPts val="0"/>
              </a:spcAft>
              <a:buClrTx/>
              <a:buSzTx/>
              <a:buFontTx/>
              <a:buNone/>
              <a:tabLst/>
              <a:defRPr/>
            </a:pPr>
            <a:r>
              <a:rPr lang="en-US"/>
              <a:t>Click to edit Master text styles</a:t>
            </a:r>
            <a:r>
              <a:rPr lang="lt-LT"/>
              <a:t> </a:t>
            </a:r>
          </a:p>
        </p:txBody>
      </p:sp>
      <p:pic>
        <p:nvPicPr>
          <p:cNvPr id="7" name="Picture 6">
            <a:extLst>
              <a:ext uri="{FF2B5EF4-FFF2-40B4-BE49-F238E27FC236}">
                <a16:creationId xmlns:a16="http://schemas.microsoft.com/office/drawing/2014/main" id="{96DF724A-1A7C-4814-B8E6-4CFA6C666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3" name="Text Placeholder 2"/>
          <p:cNvSpPr>
            <a:spLocks noGrp="1"/>
          </p:cNvSpPr>
          <p:nvPr>
            <p:ph type="body" idx="1"/>
          </p:nvPr>
        </p:nvSpPr>
        <p:spPr>
          <a:xfrm>
            <a:off x="1043610" y="1279261"/>
            <a:ext cx="3453780"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4" name="Content Placeholder 3"/>
          <p:cNvSpPr>
            <a:spLocks noGrp="1"/>
          </p:cNvSpPr>
          <p:nvPr>
            <p:ph sz="half" idx="2"/>
          </p:nvPr>
        </p:nvSpPr>
        <p:spPr>
          <a:xfrm>
            <a:off x="1043610" y="1812396"/>
            <a:ext cx="3453780"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279261"/>
            <a:ext cx="4041775"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1812396"/>
            <a:ext cx="4041775"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1043608" y="481236"/>
            <a:ext cx="7581528" cy="952500"/>
          </a:xfrm>
        </p:spPr>
        <p:txBody>
          <a:bodyPr/>
          <a:lstStyle>
            <a:lvl1pPr>
              <a:defRPr>
                <a:solidFill>
                  <a:srgbClr val="009900"/>
                </a:solidFill>
              </a:defRPr>
            </a:lvl1pPr>
          </a:lstStyle>
          <a:p>
            <a:r>
              <a:rPr lang="en-US"/>
              <a:t>Click to edit Master title style</a:t>
            </a:r>
          </a:p>
        </p:txBody>
      </p:sp>
      <p:pic>
        <p:nvPicPr>
          <p:cNvPr id="9" name="Picture 8">
            <a:extLst>
              <a:ext uri="{FF2B5EF4-FFF2-40B4-BE49-F238E27FC236}">
                <a16:creationId xmlns:a16="http://schemas.microsoft.com/office/drawing/2014/main" id="{1658E184-6B97-4B17-A8C2-8C855FA7CC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608" y="481236"/>
            <a:ext cx="7581528"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43608" y="1633367"/>
            <a:ext cx="7643192" cy="3471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Lst>
  <p:txStyles>
    <p:titleStyle>
      <a:lvl1pPr algn="l" defTabSz="914391" rtl="0" eaLnBrk="1" latinLnBrk="0" hangingPunct="1">
        <a:spcBef>
          <a:spcPct val="0"/>
        </a:spcBef>
        <a:buNone/>
        <a:defRPr sz="2400" b="1"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5844" y="3791604"/>
            <a:ext cx="6359450" cy="1102409"/>
          </a:xfrm>
        </p:spPr>
        <p:txBody>
          <a:bodyPr>
            <a:noAutofit/>
          </a:bodyPr>
          <a:lstStyle/>
          <a:p>
            <a:r>
              <a:rPr lang="lt-LT" sz="3000" b="1" dirty="0">
                <a:solidFill>
                  <a:srgbClr val="249BD7"/>
                </a:solidFill>
              </a:rPr>
              <a:t>Žaidimas-diskusija „Reklamos kritikas“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pic>
        <p:nvPicPr>
          <p:cNvPr id="4" name="Picture 3" descr="A close up of a clock&#10;&#10;Description automatically generated">
            <a:extLst>
              <a:ext uri="{FF2B5EF4-FFF2-40B4-BE49-F238E27FC236}">
                <a16:creationId xmlns:a16="http://schemas.microsoft.com/office/drawing/2014/main" id="{58733544-523D-4E85-AAF9-FB0B5E99BA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1031" y="4737539"/>
            <a:ext cx="1779575" cy="609925"/>
          </a:xfrm>
          <a:prstGeom prst="rect">
            <a:avLst/>
          </a:prstGeom>
        </p:spPr>
      </p:pic>
    </p:spTree>
    <p:extLst>
      <p:ext uri="{BB962C8B-B14F-4D97-AF65-F5344CB8AC3E}">
        <p14:creationId xmlns:p14="http://schemas.microsoft.com/office/powerpoint/2010/main" val="597622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802888"/>
            <a:ext cx="7643192" cy="4728117"/>
          </a:xfrm>
        </p:spPr>
        <p:txBody>
          <a:bodyPr>
            <a:normAutofit/>
          </a:bodyPr>
          <a:lstStyle/>
          <a:p>
            <a:pPr marL="0" indent="0">
              <a:buNone/>
            </a:pPr>
            <a:r>
              <a:rPr lang="lt-LT" dirty="0"/>
              <a:t>Taip pat </a:t>
            </a:r>
            <a:r>
              <a:rPr lang="lt-LT" b="1" dirty="0"/>
              <a:t>reklamoje</a:t>
            </a:r>
            <a:r>
              <a:rPr lang="lt-LT" dirty="0"/>
              <a:t> draudžiama daryti moralinį ir fizinį poveikį </a:t>
            </a:r>
            <a:r>
              <a:rPr lang="lt-LT" b="1" dirty="0"/>
              <a:t>vaikams</a:t>
            </a:r>
            <a:r>
              <a:rPr lang="lt-LT" dirty="0"/>
              <a:t>: piktnaudžiauti jų pasitikėjimu tėvais ir kitais suaugusiais asmenimis; skatinti pirkti prekes naudojantis vaikų patiklumu; raginti daryti poveikį tėvams ir kitiems asmenims, kad nupirktų reklamuojamų prekių ar paslaugų; formuoti vaikų nuomonę, jog tam tikros prekės ar paslaugos naudojimas suteiks jam pranašumo prieš bendraamžius.</a:t>
            </a:r>
          </a:p>
          <a:p>
            <a:pPr marL="0" indent="0">
              <a:buNone/>
            </a:pPr>
            <a:endParaRPr lang="lt-LT" dirty="0"/>
          </a:p>
          <a:p>
            <a:pPr marL="0" indent="0">
              <a:buNone/>
            </a:pPr>
            <a:r>
              <a:rPr lang="lt-LT" b="1" dirty="0"/>
              <a:t>Maisto reklamoje </a:t>
            </a:r>
            <a:r>
              <a:rPr lang="lt-LT" dirty="0"/>
              <a:t>draudžiama nurodyti ar užsiminti apie tas maisto savybes, kurių jis neturi; nurodyti, kad koks nors maistas turi ypatingų savybių, jeigu iš tikrųjų tokiomis savybėmis pasižymi visi panašūs gaminiai.</a:t>
            </a:r>
          </a:p>
          <a:p>
            <a:pPr marL="0" indent="0">
              <a:buNone/>
            </a:pPr>
            <a:endParaRPr lang="lt-LT" dirty="0"/>
          </a:p>
          <a:p>
            <a:pPr marL="0" indent="0">
              <a:buNone/>
            </a:pPr>
            <a:r>
              <a:rPr lang="lt-LT" dirty="0"/>
              <a:t>Daugiau klaidinančios ir draudžiamos reklamos požymių rasti galite perskaitę visą reklamos įstatymą adresu:</a:t>
            </a:r>
          </a:p>
          <a:p>
            <a:pPr marL="0" indent="0">
              <a:buNone/>
            </a:pPr>
            <a:r>
              <a:rPr lang="lt-LT" dirty="0"/>
              <a:t>https://eseimas.lrs.lt/portal/legalAct/lt/TAD/TAIS.106104/CgUlMIhKMR</a:t>
            </a:r>
          </a:p>
          <a:p>
            <a:pPr marL="0" indent="0">
              <a:buNone/>
            </a:pPr>
            <a:endParaRPr lang="lt-LT" dirty="0"/>
          </a:p>
        </p:txBody>
      </p:sp>
    </p:spTree>
    <p:extLst>
      <p:ext uri="{BB962C8B-B14F-4D97-AF65-F5344CB8AC3E}">
        <p14:creationId xmlns:p14="http://schemas.microsoft.com/office/powerpoint/2010/main" val="511214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E5A053-10CA-42C9-980E-BF3902C45848}"/>
              </a:ext>
            </a:extLst>
          </p:cNvPr>
          <p:cNvSpPr txBox="1">
            <a:spLocks/>
          </p:cNvSpPr>
          <p:nvPr/>
        </p:nvSpPr>
        <p:spPr>
          <a:xfrm>
            <a:off x="1457324" y="1993805"/>
            <a:ext cx="7061947" cy="1330420"/>
          </a:xfrm>
          <a:prstGeom prst="rect">
            <a:avLst/>
          </a:prstGeom>
        </p:spPr>
        <p:txBody>
          <a:bodyPr vert="horz" lIns="91440" tIns="45720" rIns="91440" bIns="45720" rtlCol="0">
            <a:noAutofit/>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fi-FI" sz="4500" b="1" dirty="0">
                <a:solidFill>
                  <a:srgbClr val="249BD7"/>
                </a:solidFill>
              </a:rPr>
              <a:t>KAIP ANALIZUOTI REKLAMOS ŠŪKIUS?</a:t>
            </a:r>
            <a:endParaRPr kumimoji="0" lang="lt-LT" sz="4500" b="1" i="0" u="none" strike="noStrike" kern="1200" cap="none" spc="0" normalizeH="0" baseline="0" noProof="0" dirty="0">
              <a:ln>
                <a:noFill/>
              </a:ln>
              <a:solidFill>
                <a:srgbClr val="249BD7"/>
              </a:solidFill>
              <a:effectLst/>
              <a:uLnTx/>
              <a:uFillTx/>
              <a:latin typeface="Calibri"/>
            </a:endParaRPr>
          </a:p>
        </p:txBody>
      </p:sp>
    </p:spTree>
    <p:extLst>
      <p:ext uri="{BB962C8B-B14F-4D97-AF65-F5344CB8AC3E}">
        <p14:creationId xmlns:p14="http://schemas.microsoft.com/office/powerpoint/2010/main" val="132490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Įžanga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Labai svarbu prieš prasidedant žaidimui papasakoti jo tikslą ir pateikti dalyviams pavyzdžių, kokius klausimus galima kelti pamačius reklamą (rasite žaidimo taisyklių dalyje). Paskatinkite dalyvius nebijoti pabūti vaikais, kuriems viskas nauja, įdomu ir nesuprantama, todėl nuolat kyla klausimų, ką matomi dalykai reiškia ir kodėl. Jei dalyviai pasiskirstę komandomis, galite pasiūlyti pirmąją reklamą išnagrinėti visiems kartu, kad žaidimo esmė būtų aiškesnė.</a:t>
            </a:r>
          </a:p>
          <a:p>
            <a:pPr>
              <a:buFontTx/>
              <a:buChar char="-"/>
            </a:pPr>
            <a:r>
              <a:rPr lang="lt-LT" dirty="0"/>
              <a:t>Pateikiame informaciją, kaip galima būtų analizuoti reklamos šūkius po to, kai komanda pateikia savo nuomonę. Turėkite omenyje, kad tai kūrybinė užduotis, todėl ši analizė yra rekomendacinio pobūdžio.</a:t>
            </a:r>
          </a:p>
          <a:p>
            <a:pPr>
              <a:buFontTx/>
              <a:buChar char="-"/>
            </a:pPr>
            <a:endParaRPr lang="lt-LT" dirty="0"/>
          </a:p>
        </p:txBody>
      </p:sp>
    </p:spTree>
    <p:extLst>
      <p:ext uri="{BB962C8B-B14F-4D97-AF65-F5344CB8AC3E}">
        <p14:creationId xmlns:p14="http://schemas.microsoft.com/office/powerpoint/2010/main" val="4001699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1. Kirpyklos šūkis „Geriau vyrai nesuras!“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816792"/>
          </a:xfrm>
        </p:spPr>
        <p:txBody>
          <a:bodyPr>
            <a:normAutofit/>
          </a:bodyPr>
          <a:lstStyle/>
          <a:p>
            <a:pPr>
              <a:buFontTx/>
              <a:buChar char="-"/>
            </a:pPr>
            <a:r>
              <a:rPr lang="lt-LT" dirty="0"/>
              <a:t>Galimi klausimai: kas taip nusprendė? Ar buvo daryta apklausa? Kiek vyrų buvo apklausta? Kodėl vyrai? Ką reikšia geriau? O ką vyrai suras ten? Kodėl čia geriausia? O kodėl nesuras?..</a:t>
            </a:r>
          </a:p>
          <a:p>
            <a:pPr>
              <a:buFontTx/>
              <a:buChar char="-"/>
            </a:pPr>
            <a:r>
              <a:rPr lang="lt-LT" dirty="0"/>
              <a:t>Pakalbėkite su dalyviais apie kritinį mąstymą ir aptarkite, kodėl reklamos ar kitų žmonių (pavyzdžiui, nuomonės lyderių, vadinamų „influencerių“) nuomone nereikia pasitikėti aklai – juk šis šūkis pateikia tiesiog subjektyvią kažkieno nuomonę. Nėra jokių nuorodų į apklausą, nėra apibrėžimo, kodėl tai geriausia vieta, tuomet kodėl ja reikėtų pasitikėti? Taip pat galite aptarti, kas suteiktų šiai reklamai patikimumo: galbūt pats dalyvis yra lankęsis kirpykloje ir žino, kad paslaugų kokybė tokia puiki, kad nesinori kitur ieškoti? Galbūt jam tai pasakojo draugas?..</a:t>
            </a:r>
            <a:endParaRPr lang="en-US" dirty="0"/>
          </a:p>
          <a:p>
            <a:pPr marL="0" indent="0">
              <a:buNone/>
            </a:pPr>
            <a:endParaRPr lang="lt-LT" sz="2000" dirty="0"/>
          </a:p>
        </p:txBody>
      </p:sp>
    </p:spTree>
    <p:extLst>
      <p:ext uri="{BB962C8B-B14F-4D97-AF65-F5344CB8AC3E}">
        <p14:creationId xmlns:p14="http://schemas.microsoft.com/office/powerpoint/2010/main" val="1479898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2. Buitinės technikos šūkis „Techniškai tobula. Tobulai paprasta.“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Galimi klausimai: ką reiškia tobula? Ar įmanoma kažką padaryti tobulai? Ką reiškia paprasta? Ar žodį „paprasta“ visi supranta vienodai? Ar reklamos teiginius įrodyti?..</a:t>
            </a:r>
          </a:p>
          <a:p>
            <a:pPr>
              <a:buFontTx/>
              <a:buChar char="-"/>
            </a:pPr>
            <a:r>
              <a:rPr lang="lt-LT" dirty="0"/>
              <a:t>Papasakokite apie klaidinančią reklamą ir priminkite, kad reklamos šūkius turi būti galima patikrinti ir įrodyti. Taip pat galite aptarti ir reklamoje matomą vaizdą – ką kūrėjai norėjo pasakyti, rodydami vaiką? </a:t>
            </a:r>
          </a:p>
        </p:txBody>
      </p:sp>
    </p:spTree>
    <p:extLst>
      <p:ext uri="{BB962C8B-B14F-4D97-AF65-F5344CB8AC3E}">
        <p14:creationId xmlns:p14="http://schemas.microsoft.com/office/powerpoint/2010/main" val="1723538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pt-BR" u="sng" dirty="0">
                <a:solidFill>
                  <a:srgbClr val="249BD7"/>
                </a:solidFill>
              </a:rPr>
              <a:t>3.</a:t>
            </a:r>
            <a:r>
              <a:rPr lang="lt-LT" u="sng" dirty="0">
                <a:solidFill>
                  <a:srgbClr val="249BD7"/>
                </a:solidFill>
              </a:rPr>
              <a:t> </a:t>
            </a:r>
            <a:r>
              <a:rPr lang="pt-BR" u="sng" dirty="0">
                <a:solidFill>
                  <a:srgbClr val="249BD7"/>
                </a:solidFill>
              </a:rPr>
              <a:t>Maisto gyvūnams šūkis „Tavo augintinis to vertas“</a:t>
            </a:r>
            <a:endParaRPr lang="lt-LT" u="sng" dirty="0">
              <a:solidFill>
                <a:srgbClr val="249BD7"/>
              </a:solidFill>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Galimi klausimai: ko mano augintinis vertas? Kas taip nusprendė? Kuo šis teiginys pagrįstas? Ar tai reiškia, kad kitų augintiniai to neverti? Ar kiti maisto gamintojai neverti mano augintinio?..</a:t>
            </a:r>
          </a:p>
          <a:p>
            <a:pPr>
              <a:buFontTx/>
              <a:buChar char="-"/>
            </a:pPr>
            <a:r>
              <a:rPr lang="lt-LT" dirty="0"/>
              <a:t>Padiskutuokite, ar šūkis yra gerai suprantamas. Papasakokite dalyviams apie maisto reklamos reikalavimus, paklauskite, ar jie yra matę netinkamos/tinkamos maisto reklamos pavyzdžių ir kodėl taip juos vertina. Taip pat galite padiskutuoti apie gyvūnų nuotraukų naudojimą reklamose, kadangi daugumai žmonių gyvūnai kelia stiprių emocijų (ar dalyviams irgi kelia emocijas gyvūnai nuotraukose? Kaip juos veikia liūdnos gyvūnų istorijos reklamose? Kaip jie vertina reklamos kūrėjų bandymus sukeliant emocijas paskatinti atlikti tam tikrą veiksmą?).</a:t>
            </a:r>
          </a:p>
        </p:txBody>
      </p:sp>
    </p:spTree>
    <p:extLst>
      <p:ext uri="{BB962C8B-B14F-4D97-AF65-F5344CB8AC3E}">
        <p14:creationId xmlns:p14="http://schemas.microsoft.com/office/powerpoint/2010/main" val="1626156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pt-BR" u="sng" dirty="0">
                <a:solidFill>
                  <a:srgbClr val="249BD7"/>
                </a:solidFill>
              </a:rPr>
              <a:t>4.</a:t>
            </a:r>
            <a:r>
              <a:rPr lang="lt-LT" u="sng" dirty="0">
                <a:solidFill>
                  <a:srgbClr val="249BD7"/>
                </a:solidFill>
              </a:rPr>
              <a:t> </a:t>
            </a:r>
            <a:r>
              <a:rPr lang="pt-BR" u="sng" dirty="0">
                <a:solidFill>
                  <a:srgbClr val="249BD7"/>
                </a:solidFill>
              </a:rPr>
              <a:t>Prekybos centro šūkis „Tai, ko nori tu“</a:t>
            </a:r>
            <a:endParaRPr lang="lt-LT" u="sng" dirty="0">
              <a:solidFill>
                <a:srgbClr val="249BD7"/>
              </a:solidFill>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Galimi klausimai: ar manęs klausė, ko aš noriu? Kas nusprendė, ko aš noriu? Kaip tai buvo nuspręsta? Ar tikrai vien tai, ko aš noriu?..</a:t>
            </a:r>
          </a:p>
          <a:p>
            <a:pPr>
              <a:buFontTx/>
              <a:buChar char="-"/>
            </a:pPr>
            <a:r>
              <a:rPr lang="lt-LT" dirty="0"/>
              <a:t>Padiskutuokite, ar ši reklama yra aiški ir kokius lūkesčius ji sukelia žaidimo dalyviams. Ar tikrai gali būti tokia parduotuvė, kurioje galima rasti viską, ko nori? Ar ji egzistuoja? Papasakokite žaidimo dalyviams apie paslėptą reklamą atkreipdami dėmesį į tai, kokius tikslus galėtų kelti reklamos kūrėjai, ar šie tikslai aiškūs. Padiskutuokite, ar toks reklamos šūkis galėtų būti paslėpta reklama ir jeigu taip, kokiose žiniasklaidos kanaluose? (Teisingo atsakymo į šį klausimą nėra, todėl drąsiai diskutuokite.)</a:t>
            </a:r>
          </a:p>
        </p:txBody>
      </p:sp>
    </p:spTree>
    <p:extLst>
      <p:ext uri="{BB962C8B-B14F-4D97-AF65-F5344CB8AC3E}">
        <p14:creationId xmlns:p14="http://schemas.microsoft.com/office/powerpoint/2010/main" val="4186119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5. Kepyklėlės šūkis „Čia pirkti geriausia!“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21306" y="1379676"/>
            <a:ext cx="7643192" cy="4335324"/>
          </a:xfrm>
        </p:spPr>
        <p:txBody>
          <a:bodyPr>
            <a:normAutofit fontScale="92500" lnSpcReduction="10000"/>
          </a:bodyPr>
          <a:lstStyle/>
          <a:p>
            <a:pPr>
              <a:buFontTx/>
              <a:buChar char="-"/>
            </a:pPr>
            <a:r>
              <a:rPr lang="lt-LT" dirty="0"/>
              <a:t>Galimi klausimai: ką reiškia geriausia? O kodėl būtent čia? Kas taip nusprendė? Ar tai reiškia, kad kitur pirkti blogiau? Kodėl?..</a:t>
            </a:r>
          </a:p>
          <a:p>
            <a:pPr>
              <a:buFontTx/>
              <a:buChar char="-"/>
            </a:pPr>
            <a:r>
              <a:rPr lang="lt-LT" dirty="0"/>
              <a:t>Papasakokite dalyviams apie tai, kokia lyginamoji reklama yra teisinga ir kokia – draudžiama. Taip pat galite pasikalbėti su jais apie tai, kokius jausmus kelia ši reklama, kaip ji veikia auditoriją. Galite žaidimo dalyviams paminėti, kad nors šiuo atveju šūkis yra plakate, tačiau dažnai tokia reklama sklinda „iš lūpų į lūpas“ – vartotojai, išbandę prekę, rekomenduoja ją vieni kitiems, todėl ilgainiui mes susidarome teigiamą nuomonę apie prekės ženklą ar produktą tik todėl, kad visi aplinkiniai taip apie jį kalba, nepastebėdami, kad neigiamų atsiliepimų girdime mažai arba visai negirdime. Šiuo atveju auditorijai galite papasakoti ir apie tylos spiralės teoriją – reiškinį, kuomet žmonės, numanydami bendruomenės poziciją tam tikru klausimu, nepasako savo nuomonės, jei ji prieštarauja kitiems, nes bijo būti atskirti. (Tylos spiralės teoriją paaiškina Gintaras Aleknonis straipsnyje „Skiepų nuo melo nereikia“. Nuoroda: http://www.bernardinai.lt/straipsnis/2009-11-12-gintaras-aleknonis-skiepu-nuo-melo-nereikia/35274) Ši spiralė kai kuriais atvejais turi daug įtakos vartotojų nuomonei apie tam tikrą produktą arba prekės ženklą.</a:t>
            </a:r>
          </a:p>
        </p:txBody>
      </p:sp>
    </p:spTree>
    <p:extLst>
      <p:ext uri="{BB962C8B-B14F-4D97-AF65-F5344CB8AC3E}">
        <p14:creationId xmlns:p14="http://schemas.microsoft.com/office/powerpoint/2010/main" val="1084597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6. Kosmetikos priemonės šūkis „Iš gamtos!“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10155" y="1340068"/>
            <a:ext cx="7643192" cy="4263419"/>
          </a:xfrm>
        </p:spPr>
        <p:txBody>
          <a:bodyPr>
            <a:normAutofit/>
          </a:bodyPr>
          <a:lstStyle/>
          <a:p>
            <a:pPr>
              <a:buFontTx/>
              <a:buChar char="-"/>
            </a:pPr>
            <a:r>
              <a:rPr lang="lt-LT" dirty="0"/>
              <a:t>Galimi klausimai: ar tai reiškia, kad šioje priemonėje nėra jokių sintetinių sudedamųjų dalių? Kokia priemonės sudėtis? Kas būtent yra iš gamtos šioje priemonėje? Ar tai reiškia, kad gaminant ir priemonę, ir jos pakuotę, buvo naudojami tik natūralūs, gamtai draugiški produktai?..</a:t>
            </a:r>
          </a:p>
          <a:p>
            <a:pPr>
              <a:buFontTx/>
              <a:buChar char="-"/>
            </a:pPr>
            <a:r>
              <a:rPr lang="lt-LT" dirty="0"/>
              <a:t>Padiskutuokite, kaip būtų įmanoma šį šūkį įrodyti. At apskritai įmanoma jį įrodyti? Ar žaidimo dalyvių pasirinkimą perkant kosmetiką lemia tai, jog priemonė natūrali arba jos pakuotė greitai suyra, nekenkia gamtai? Paskatinkite dalyvius pasvarstyti bei pasidalinti patirtimi, kaip patikrinti ir įsitikinti, kad produktas, įvardintas kaip „natūralus“, „iš gamtos“ tikrai toks yra. Atkreipkite dėmesį: jei kosmetikos reklamuotojai teigia, kad produkto savybė buvo nustatyta laboratorijoje, šio tyrimo aprašymą turėtume rasti internete, bet  reikėtų kritiškai vertinti, jei tyrimas buvo atliktas laboratorijoje, priklausnčioje produktą gaminančiai įmonei arba tyrimas buvo šios įmonės finansuotas.</a:t>
            </a:r>
          </a:p>
        </p:txBody>
      </p:sp>
    </p:spTree>
    <p:extLst>
      <p:ext uri="{BB962C8B-B14F-4D97-AF65-F5344CB8AC3E}">
        <p14:creationId xmlns:p14="http://schemas.microsoft.com/office/powerpoint/2010/main" val="977363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7. Vaistinės šūkis „Visiems maisto papildams nuolaida iki 60%.“</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10155" y="1600200"/>
            <a:ext cx="7643192" cy="4003288"/>
          </a:xfrm>
        </p:spPr>
        <p:txBody>
          <a:bodyPr>
            <a:normAutofit/>
          </a:bodyPr>
          <a:lstStyle/>
          <a:p>
            <a:pPr>
              <a:buFontTx/>
              <a:buChar char="-"/>
            </a:pPr>
            <a:r>
              <a:rPr lang="lt-LT" dirty="0"/>
              <a:t>Galimi klausimai: kelioms prekėms taikoma tokia nuolaida? Ar yra papildomų pirkimo sąlygų? Ar jos nurodytos reklamoje? Kodėl būtent dabar parduodami maisto papildai – ar dėl to, kad daug kam reikia, ar vaistinė nori išparduoti prekes?..</a:t>
            </a:r>
          </a:p>
          <a:p>
            <a:pPr>
              <a:buFontTx/>
              <a:buChar char="-"/>
            </a:pPr>
            <a:r>
              <a:rPr lang="lt-LT" dirty="0"/>
              <a:t>Aptarkite klaidinančią reklamą apie nuolaidas: kiek produktų su 60% nuolaida turėtų būti, kad galima būtų šią nuolaidą nurodyti reklamoje; apie būtinybę aiškiai nurodyti papildomas parduodamų produktų įsigyjimo ir vartojimo sąlygas. Kalbėdami šia tema remkitės LR Konkurencijos tarnybos leidinio „Klaidinančios ir neleidžiamos lyginamosios reklamos gairės“ 17 psl. skyriumi „Nuolaidų reklama“. (Leidinio nuoroda: https://kt.gov.lt/uploads/documents/files/Reklamos_vertinimo_gaires.pdf)</a:t>
            </a:r>
          </a:p>
        </p:txBody>
      </p:sp>
    </p:spTree>
    <p:extLst>
      <p:ext uri="{BB962C8B-B14F-4D97-AF65-F5344CB8AC3E}">
        <p14:creationId xmlns:p14="http://schemas.microsoft.com/office/powerpoint/2010/main" val="116528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5B1C-AE10-450A-9C5A-BC1F44F26210}"/>
              </a:ext>
            </a:extLst>
          </p:cNvPr>
          <p:cNvSpPr>
            <a:spLocks noGrp="1"/>
          </p:cNvSpPr>
          <p:nvPr>
            <p:ph type="title"/>
          </p:nvPr>
        </p:nvSpPr>
        <p:spPr/>
        <p:txBody>
          <a:bodyPr/>
          <a:lstStyle/>
          <a:p>
            <a:r>
              <a:rPr lang="lt-LT" u="sng" dirty="0">
                <a:solidFill>
                  <a:srgbClr val="249BD7"/>
                </a:solidFill>
              </a:rPr>
              <a:t>Žaidimas-diskusija </a:t>
            </a:r>
          </a:p>
        </p:txBody>
      </p:sp>
      <p:graphicFrame>
        <p:nvGraphicFramePr>
          <p:cNvPr id="4" name="Table 3">
            <a:extLst>
              <a:ext uri="{FF2B5EF4-FFF2-40B4-BE49-F238E27FC236}">
                <a16:creationId xmlns:a16="http://schemas.microsoft.com/office/drawing/2014/main" id="{08B3AEBC-D1AB-43C0-B366-A42256F48CDC}"/>
              </a:ext>
            </a:extLst>
          </p:cNvPr>
          <p:cNvGraphicFramePr>
            <a:graphicFrameLocks noGrp="1"/>
          </p:cNvGraphicFramePr>
          <p:nvPr>
            <p:extLst>
              <p:ext uri="{D42A27DB-BD31-4B8C-83A1-F6EECF244321}">
                <p14:modId xmlns:p14="http://schemas.microsoft.com/office/powerpoint/2010/main" val="77227723"/>
              </p:ext>
            </p:extLst>
          </p:nvPr>
        </p:nvGraphicFramePr>
        <p:xfrm>
          <a:off x="1419768" y="1423605"/>
          <a:ext cx="7077846" cy="3808728"/>
        </p:xfrm>
        <a:graphic>
          <a:graphicData uri="http://schemas.openxmlformats.org/drawingml/2006/table">
            <a:tbl>
              <a:tblPr firstRow="1" bandRow="1">
                <a:tableStyleId>{0505E3EF-67EA-436B-97B2-0124C06EBD24}</a:tableStyleId>
              </a:tblPr>
              <a:tblGrid>
                <a:gridCol w="2658565">
                  <a:extLst>
                    <a:ext uri="{9D8B030D-6E8A-4147-A177-3AD203B41FA5}">
                      <a16:colId xmlns:a16="http://schemas.microsoft.com/office/drawing/2014/main" val="4017367432"/>
                    </a:ext>
                  </a:extLst>
                </a:gridCol>
                <a:gridCol w="4419281">
                  <a:extLst>
                    <a:ext uri="{9D8B030D-6E8A-4147-A177-3AD203B41FA5}">
                      <a16:colId xmlns:a16="http://schemas.microsoft.com/office/drawing/2014/main" val="4219098044"/>
                    </a:ext>
                  </a:extLst>
                </a:gridCol>
              </a:tblGrid>
              <a:tr h="593829">
                <a:tc>
                  <a:txBody>
                    <a:bodyPr/>
                    <a:lstStyle/>
                    <a:p>
                      <a:r>
                        <a:rPr lang="lt-LT" b="0" dirty="0"/>
                        <a:t>Tikslinė grupė</a:t>
                      </a:r>
                    </a:p>
                  </a:txBody>
                  <a:tcPr/>
                </a:tc>
                <a:tc>
                  <a:txBody>
                    <a:bodyPr/>
                    <a:lstStyle/>
                    <a:p>
                      <a:r>
                        <a:rPr lang="lt-LT" sz="1800" b="0" kern="1200" dirty="0">
                          <a:solidFill>
                            <a:schemeClr val="dk1"/>
                          </a:solidFill>
                          <a:effectLst/>
                          <a:latin typeface="+mn-lt"/>
                          <a:ea typeface="+mn-ea"/>
                          <a:cs typeface="+mn-cs"/>
                        </a:rPr>
                        <a:t>Paaugliai ir jaunimas nuo 12 m. bei suaugusieji</a:t>
                      </a:r>
                      <a:endParaRPr lang="lt-LT" b="0" dirty="0"/>
                    </a:p>
                  </a:txBody>
                  <a:tcPr/>
                </a:tc>
                <a:extLst>
                  <a:ext uri="{0D108BD9-81ED-4DB2-BD59-A6C34878D82A}">
                    <a16:rowId xmlns:a16="http://schemas.microsoft.com/office/drawing/2014/main" val="2593578724"/>
                  </a:ext>
                </a:extLst>
              </a:tr>
              <a:tr h="837278">
                <a:tc>
                  <a:txBody>
                    <a:bodyPr/>
                    <a:lstStyle/>
                    <a:p>
                      <a:r>
                        <a:rPr lang="lt-LT" dirty="0"/>
                        <a:t>Užsiėmimo tikslas</a:t>
                      </a:r>
                    </a:p>
                  </a:txBody>
                  <a:tcPr/>
                </a:tc>
                <a:tc>
                  <a:txBody>
                    <a:bodyPr/>
                    <a:lstStyle/>
                    <a:p>
                      <a:pPr marL="0" marR="0" lvl="0" indent="0" algn="l" defTabSz="914391" rtl="0" eaLnBrk="1" fontAlgn="auto" latinLnBrk="0" hangingPunct="1">
                        <a:lnSpc>
                          <a:spcPct val="100000"/>
                        </a:lnSpc>
                        <a:spcBef>
                          <a:spcPts val="0"/>
                        </a:spcBef>
                        <a:spcAft>
                          <a:spcPts val="0"/>
                        </a:spcAft>
                        <a:buClrTx/>
                        <a:buSzTx/>
                        <a:buFontTx/>
                        <a:buNone/>
                        <a:tabLst/>
                        <a:defRPr/>
                      </a:pPr>
                      <a:r>
                        <a:rPr lang="lt-LT" sz="1800" kern="1200" dirty="0">
                          <a:solidFill>
                            <a:schemeClr val="dk1"/>
                          </a:solidFill>
                          <a:effectLst/>
                          <a:latin typeface="+mn-lt"/>
                          <a:ea typeface="+mn-ea"/>
                          <a:cs typeface="+mn-cs"/>
                        </a:rPr>
                        <a:t>Praplėsti ir pagilinti dalyvių žinias, </a:t>
                      </a:r>
                      <a:r>
                        <a:rPr lang="lt-LT" dirty="0"/>
                        <a:t>paskatinti kritiškai mąstyti. </a:t>
                      </a:r>
                    </a:p>
                  </a:txBody>
                  <a:tcPr/>
                </a:tc>
                <a:extLst>
                  <a:ext uri="{0D108BD9-81ED-4DB2-BD59-A6C34878D82A}">
                    <a16:rowId xmlns:a16="http://schemas.microsoft.com/office/drawing/2014/main" val="455193356"/>
                  </a:ext>
                </a:extLst>
              </a:tr>
              <a:tr h="593829">
                <a:tc>
                  <a:txBody>
                    <a:bodyPr/>
                    <a:lstStyle/>
                    <a:p>
                      <a:r>
                        <a:rPr lang="lt-LT" dirty="0"/>
                        <a:t>Grupės dydis</a:t>
                      </a:r>
                    </a:p>
                  </a:txBody>
                  <a:tcPr/>
                </a:tc>
                <a:tc>
                  <a:txBody>
                    <a:bodyPr/>
                    <a:lstStyle/>
                    <a:p>
                      <a:r>
                        <a:rPr lang="lt-LT" sz="1800" kern="1200" dirty="0">
                          <a:solidFill>
                            <a:schemeClr val="tx1"/>
                          </a:solidFill>
                          <a:effectLst/>
                          <a:latin typeface="+mn-lt"/>
                          <a:ea typeface="+mn-ea"/>
                          <a:cs typeface="+mn-cs"/>
                        </a:rPr>
                        <a:t>Pagal poreikį</a:t>
                      </a:r>
                      <a:endParaRPr lang="en-US" sz="1800" kern="1200" dirty="0">
                        <a:solidFill>
                          <a:schemeClr val="tx1"/>
                        </a:solidFill>
                        <a:effectLst/>
                        <a:latin typeface="+mn-lt"/>
                        <a:ea typeface="+mn-ea"/>
                        <a:cs typeface="+mn-cs"/>
                      </a:endParaRPr>
                    </a:p>
                  </a:txBody>
                  <a:tcPr/>
                </a:tc>
                <a:extLst>
                  <a:ext uri="{0D108BD9-81ED-4DB2-BD59-A6C34878D82A}">
                    <a16:rowId xmlns:a16="http://schemas.microsoft.com/office/drawing/2014/main" val="655531453"/>
                  </a:ext>
                </a:extLst>
              </a:tr>
              <a:tr h="593829">
                <a:tc>
                  <a:txBody>
                    <a:bodyPr/>
                    <a:lstStyle/>
                    <a:p>
                      <a:r>
                        <a:rPr lang="lt-LT" dirty="0"/>
                        <a:t>Trukmė</a:t>
                      </a:r>
                    </a:p>
                  </a:txBody>
                  <a:tcPr/>
                </a:tc>
                <a:tc>
                  <a:txBody>
                    <a:bodyPr/>
                    <a:lstStyle/>
                    <a:p>
                      <a:r>
                        <a:rPr lang="lt-LT" sz="1800" kern="1200" dirty="0">
                          <a:solidFill>
                            <a:schemeClr val="tx1"/>
                          </a:solidFill>
                          <a:effectLst/>
                          <a:latin typeface="+mn-lt"/>
                          <a:ea typeface="+mn-ea"/>
                          <a:cs typeface="+mn-cs"/>
                        </a:rPr>
                        <a:t>Žaidimo trukmė priklauso nuo bendro dalyvių skaičiaus.</a:t>
                      </a:r>
                      <a:endParaRPr lang="lt-LT" dirty="0">
                        <a:solidFill>
                          <a:schemeClr val="tx1"/>
                        </a:solidFill>
                      </a:endParaRPr>
                    </a:p>
                  </a:txBody>
                  <a:tcPr/>
                </a:tc>
                <a:extLst>
                  <a:ext uri="{0D108BD9-81ED-4DB2-BD59-A6C34878D82A}">
                    <a16:rowId xmlns:a16="http://schemas.microsoft.com/office/drawing/2014/main" val="3746494513"/>
                  </a:ext>
                </a:extLst>
              </a:tr>
              <a:tr h="1097461">
                <a:tc>
                  <a:txBody>
                    <a:bodyPr/>
                    <a:lstStyle/>
                    <a:p>
                      <a:r>
                        <a:rPr lang="lt-LT" dirty="0"/>
                        <a:t>Veiklai reikalingos priemonės</a:t>
                      </a:r>
                    </a:p>
                  </a:txBody>
                  <a:tcPr/>
                </a:tc>
                <a:tc>
                  <a:txBody>
                    <a:bodyPr/>
                    <a:lstStyle/>
                    <a:p>
                      <a:r>
                        <a:rPr lang="lt-LT" sz="1800" kern="1200" dirty="0">
                          <a:solidFill>
                            <a:schemeClr val="dk1"/>
                          </a:solidFill>
                          <a:effectLst/>
                          <a:latin typeface="+mn-lt"/>
                          <a:ea typeface="+mn-ea"/>
                          <a:cs typeface="+mn-cs"/>
                        </a:rPr>
                        <a:t>Kompiuteris, projektorius arba spausdinta medžiaga (plakatai), rašymo priemonės.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92719154"/>
                  </a:ext>
                </a:extLst>
              </a:tr>
            </a:tbl>
          </a:graphicData>
        </a:graphic>
      </p:graphicFrame>
    </p:spTree>
    <p:extLst>
      <p:ext uri="{BB962C8B-B14F-4D97-AF65-F5344CB8AC3E}">
        <p14:creationId xmlns:p14="http://schemas.microsoft.com/office/powerpoint/2010/main" val="3198302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8. Degalinės šūkis „X degalai leidžia pasiekti net iki 5 procentų mažesnes degalų sąnaudas.“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10155" y="1592317"/>
            <a:ext cx="7643192" cy="4011170"/>
          </a:xfrm>
        </p:spPr>
        <p:txBody>
          <a:bodyPr>
            <a:normAutofit/>
          </a:bodyPr>
          <a:lstStyle/>
          <a:p>
            <a:pPr>
              <a:buFontTx/>
              <a:buChar char="-"/>
            </a:pPr>
            <a:r>
              <a:rPr lang="lt-LT" dirty="0"/>
              <a:t>Galimi klausimai: ar buvo atliktas tyrimas? Kas tyrimą atliko? Kaip atliko tyrimą? Kas tyrimą finansavo?..</a:t>
            </a:r>
          </a:p>
          <a:p>
            <a:pPr>
              <a:buFontTx/>
              <a:buChar char="-"/>
            </a:pPr>
            <a:r>
              <a:rPr lang="lt-LT" dirty="0"/>
              <a:t>Diskutuokite apie būtinybę kritiškai žvelgti į reklamą, jei joje nurodomai informacijai patikrinti reikalingi tyrimai arba teigiama, kad tyrimai jau buvo atlikti. Kuo labiau nešališki tyrimai, tuo jie patikimesni (jei tyrimą atliko su degalus parduodančia įmone nesusijęs tyrimų centras ar kita tyrimus atliekanti įstaiga, jei tyrimo degalus parduodanti įmonė nefinansavo, jei tyrimo imtis buvo reprezentatyvi, o išvados logiškos – puiku, galima juo pasitikėti). Ne visi tyrimus atliekantys žmones yra mokslininkai (iš tiesų paprastus tyrimus gali atlikti kiekvienas!), ne visi jie būna sąžiningi ir nepaveikti įmonės įtakos.</a:t>
            </a:r>
          </a:p>
        </p:txBody>
      </p:sp>
    </p:spTree>
    <p:extLst>
      <p:ext uri="{BB962C8B-B14F-4D97-AF65-F5344CB8AC3E}">
        <p14:creationId xmlns:p14="http://schemas.microsoft.com/office/powerpoint/2010/main" val="89333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9. Kremo šūkis „Patenkina didžiausius lūkesčius: pasižymi gydomuoju poveikiu!“</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10155" y="1576551"/>
            <a:ext cx="7643192" cy="4026935"/>
          </a:xfrm>
        </p:spPr>
        <p:txBody>
          <a:bodyPr>
            <a:normAutofit/>
          </a:bodyPr>
          <a:lstStyle/>
          <a:p>
            <a:pPr>
              <a:buFontTx/>
              <a:buChar char="-"/>
            </a:pPr>
            <a:r>
              <a:rPr lang="lt-LT" dirty="0"/>
              <a:t>Galimi klausimai: koks yra gydomasis poveikis? Kas jį lemia? O kokie tie lūkesčiai? Kas lūkesčius sugalvojo? Kas sakė, kad gydomasis poveikis efektyvus?..</a:t>
            </a:r>
          </a:p>
          <a:p>
            <a:pPr>
              <a:buFontTx/>
              <a:buChar char="-"/>
            </a:pPr>
            <a:r>
              <a:rPr lang="lt-LT" dirty="0"/>
              <a:t>Pakalbėkite apie klaidinančią gydymo produktų reklamą. Pabrėžkite, kad įmonė, teigianti, jog produktas gali gydyti, turi pagrįsti tai moksliškai. Be to, reklamoje galima skleisti tik tą informaciją, kurią apie produkto savybes nurodo jų gamintojas, kuri yra moksliškai pagrįsta ir aprobuota kompetetingų institucijų. Diskutuodami remkitės LR Konkurencijos tarnybos leidinio „Klaidinančios ir neleidžiamos lyginamosios reklamos gairės“ 10 psl. skyriumi „Apgaulingas tvirtinimas, kad produktas gali gydyti ligas“ . (Leidinio nuoroda: https://kt.gov.lt/uploads/documents/files/Reklamos_vertinimo_gaires.pdf)</a:t>
            </a:r>
          </a:p>
        </p:txBody>
      </p:sp>
    </p:spTree>
    <p:extLst>
      <p:ext uri="{BB962C8B-B14F-4D97-AF65-F5344CB8AC3E}">
        <p14:creationId xmlns:p14="http://schemas.microsoft.com/office/powerpoint/2010/main" val="1877639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3072" y="3814268"/>
            <a:ext cx="5796684" cy="587073"/>
          </a:xfrm>
        </p:spPr>
        <p:txBody>
          <a:bodyPr>
            <a:noAutofit/>
          </a:bodyPr>
          <a:lstStyle/>
          <a:p>
            <a:r>
              <a:rPr lang="lt-LT" sz="4500" b="1" dirty="0">
                <a:solidFill>
                  <a:srgbClr val="249BD7"/>
                </a:solidFill>
              </a:rPr>
              <a:t>Sėkmės!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spTree>
    <p:extLst>
      <p:ext uri="{BB962C8B-B14F-4D97-AF65-F5344CB8AC3E}">
        <p14:creationId xmlns:p14="http://schemas.microsoft.com/office/powerpoint/2010/main" val="2213415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94263"/>
            <a:ext cx="7643192" cy="3980986"/>
          </a:xfrm>
        </p:spPr>
        <p:txBody>
          <a:bodyPr>
            <a:normAutofit/>
          </a:bodyPr>
          <a:lstStyle/>
          <a:p>
            <a:pPr marL="0" indent="0">
              <a:buNone/>
            </a:pPr>
            <a:r>
              <a:rPr lang="lt-LT" dirty="0"/>
              <a:t>Šiais laikais norėdami atkreipti dėmesį produktų gamintojai naudoja tokius šūkius kaip „Šią dantų pastą rekomenduoja 4 iš 5 gydytojų!“, „Ši lėlė yra tikroviškiausia!“. Tokie šūkiai skatina vartotojus manyti, kad produktas yra saugus, efektyvus ir geresnis nei kiti pamirštant, kad įmonė reklamoje nepateikia jokių loginių tai įrodančių faktų, atlikto tyrimo, apklausos šaltinių, ar duomenų, kas tyrimą ar apklausą finansavo. Tokie šūkiai – tiesiog paprasta manipuliacija vartotojais – nuo pačių mažiausių, kuriems sakoma, kad žaislas yra šauniausias, iki vyriausių, kuriems žadamas išskirtinis produkto efektyvumas. </a:t>
            </a:r>
          </a:p>
          <a:p>
            <a:pPr marL="0" indent="0">
              <a:buNone/>
            </a:pPr>
            <a:r>
              <a:rPr lang="lt-LT" dirty="0"/>
              <a:t>Reklamų šūkių vertinimas (klausiant „O kas taip nusprendė?“ „Kiek žmonių buvo paklausta?“) pasiskirsčius komandomis paskatins kritiškai mąstyti ne tik apie internete nuolat matomas reklamas, kurios parenkamos remiantis naršyklės paieškos istorija, bet ir perkant produktus, vertinant antraštes bei paslėptos reklamos straipsnius, paremtus „nešališkais moksliniais tyrimais“. </a:t>
            </a:r>
          </a:p>
          <a:p>
            <a:pPr marL="0" indent="0">
              <a:buNone/>
            </a:pPr>
            <a:endParaRPr lang="en-US" dirty="0"/>
          </a:p>
        </p:txBody>
      </p:sp>
    </p:spTree>
    <p:extLst>
      <p:ext uri="{BB962C8B-B14F-4D97-AF65-F5344CB8AC3E}">
        <p14:creationId xmlns:p14="http://schemas.microsoft.com/office/powerpoint/2010/main" val="12009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taisyklės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Dalyviams pasiskirsčius komandomis, žaidimo vedėjas išdalina po 1-2 reklamos šūkių plakatus, kuriuos komandos turi aptarti, arba šie reklamos šūkių plakatai po vieną rodomi projektoriaus ekrane ir aptariami bendrai.</a:t>
            </a:r>
          </a:p>
          <a:p>
            <a:pPr>
              <a:buFontTx/>
              <a:buChar char="-"/>
            </a:pPr>
            <a:r>
              <a:rPr lang="lt-LT" dirty="0"/>
              <a:t>Aptarimo tikslas – užduodant kuo daugiau klausimų diskutuoti apie reklamą – ar ji klaidina vartotoją, ar ne. Nėra būtina prieiti galutinio sprendimo, svarbiausia – paskatinti dalyvius kritiškai mąstyti. Galima kelti klausimus: kas taip nusprendė? Ar buvo atliktas tyrimas? Kas atliko tyrimą? Kiek prekių yra parduodama su šūkyje minima akcija? Ir t.t.</a:t>
            </a:r>
          </a:p>
          <a:p>
            <a:pPr>
              <a:buFontTx/>
              <a:buChar char="-"/>
            </a:pPr>
            <a:r>
              <a:rPr lang="lt-LT" dirty="0"/>
              <a:t>Jei dalijama spausdinta medžiaga, tuomet dalyviai pasiskirsto komandomis. Gavusi reklamos šūkį ir pasitarusi komanda išdėsto savo argumentus, kodėl, jos manymu, reklama galima pasitikėti arba ne. </a:t>
            </a:r>
            <a:endParaRPr lang="en-US" dirty="0"/>
          </a:p>
          <a:p>
            <a:pPr>
              <a:buFontTx/>
              <a:buChar char="-"/>
            </a:pPr>
            <a:endParaRPr lang="lt-LT" dirty="0"/>
          </a:p>
          <a:p>
            <a:pPr marL="0" indent="0">
              <a:buNone/>
            </a:pPr>
            <a:endParaRPr lang="lt-LT" dirty="0"/>
          </a:p>
          <a:p>
            <a:pPr>
              <a:buFontTx/>
              <a:buChar char="-"/>
            </a:pPr>
            <a:endParaRPr lang="lt-LT" dirty="0"/>
          </a:p>
        </p:txBody>
      </p:sp>
    </p:spTree>
    <p:extLst>
      <p:ext uri="{BB962C8B-B14F-4D97-AF65-F5344CB8AC3E}">
        <p14:creationId xmlns:p14="http://schemas.microsoft.com/office/powerpoint/2010/main" val="85113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taisyklės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a:bodyPr>
          <a:lstStyle/>
          <a:p>
            <a:pPr>
              <a:buFontTx/>
              <a:buChar char="-"/>
            </a:pPr>
            <a:r>
              <a:rPr lang="lt-LT" dirty="0"/>
              <a:t>Kai komanda pristato savo vertinimą, vedėjas turėtų įtraukti į diskusiją ir kitų komandų dalyvius. Pavyzdžiui, jei komanda teigia, jog šūkis „Kam mokėti daugiau?“ yra tinkamas, vedėjas turėtų skatinti kalbėti, kodėl šūkis yra netinkamas, ir atvirkščiai – jei komanda sako, kad šūkis klaidinantis, derėtų klausti, kodėl šūkis galėtų būti tinkamas. </a:t>
            </a:r>
          </a:p>
          <a:p>
            <a:pPr>
              <a:buFontTx/>
              <a:buChar char="-"/>
            </a:pPr>
            <a:r>
              <a:rPr lang="lt-LT" dirty="0"/>
              <a:t>Ši taisyklė galioja ir rodant reklamos šūkius projektoriuje – jei dauguma žaidėjų teigia, kad reklama neteisinga, reikia skatinti mąstyti, kodėl reklama galėtų būti teisinga, ir atvirkščiai. </a:t>
            </a:r>
          </a:p>
          <a:p>
            <a:pPr>
              <a:buFontTx/>
              <a:buChar char="-"/>
            </a:pPr>
            <a:r>
              <a:rPr lang="lt-LT" dirty="0"/>
              <a:t>Diskusijos metu vedėjui svarbu nuolat stebėti, kad argumentai būtų logiški, žaidėjai nenukryptų į subjektyvų vertinimą – patinka reklama, ar ne. Aptardamas reklamas vedėjas turėtų atkreipti žaidėjų dėmesį ir paminėti vartotojų neklaidinančios reklamos taisykles.</a:t>
            </a:r>
          </a:p>
        </p:txBody>
      </p:sp>
    </p:spTree>
    <p:extLst>
      <p:ext uri="{BB962C8B-B14F-4D97-AF65-F5344CB8AC3E}">
        <p14:creationId xmlns:p14="http://schemas.microsoft.com/office/powerpoint/2010/main" val="282202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E5A053-10CA-42C9-980E-BF3902C45848}"/>
              </a:ext>
            </a:extLst>
          </p:cNvPr>
          <p:cNvSpPr txBox="1">
            <a:spLocks/>
          </p:cNvSpPr>
          <p:nvPr/>
        </p:nvSpPr>
        <p:spPr>
          <a:xfrm>
            <a:off x="1457324" y="1993805"/>
            <a:ext cx="7061947" cy="1330420"/>
          </a:xfrm>
          <a:prstGeom prst="rect">
            <a:avLst/>
          </a:prstGeom>
        </p:spPr>
        <p:txBody>
          <a:bodyPr vert="horz" lIns="91440" tIns="45720" rIns="91440" bIns="45720" rtlCol="0">
            <a:noAutofit/>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fi-FI" sz="4500" b="1" dirty="0">
                <a:solidFill>
                  <a:srgbClr val="249BD7"/>
                </a:solidFill>
              </a:rPr>
              <a:t>INFORMACIJA REKLAMŲ ŠŪKIAMS APTARTI</a:t>
            </a:r>
            <a:endParaRPr kumimoji="0" lang="lt-LT" sz="4500" b="1" i="0" u="none" strike="noStrike" kern="1200" cap="none" spc="0" normalizeH="0" baseline="0" noProof="0" dirty="0">
              <a:ln>
                <a:noFill/>
              </a:ln>
              <a:solidFill>
                <a:srgbClr val="249BD7"/>
              </a:solidFill>
              <a:effectLst/>
              <a:uLnTx/>
              <a:uFillTx/>
              <a:latin typeface="Calibri"/>
            </a:endParaRPr>
          </a:p>
        </p:txBody>
      </p:sp>
    </p:spTree>
    <p:extLst>
      <p:ext uri="{BB962C8B-B14F-4D97-AF65-F5344CB8AC3E}">
        <p14:creationId xmlns:p14="http://schemas.microsoft.com/office/powerpoint/2010/main" val="2573718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748862"/>
            <a:ext cx="7643192" cy="4815597"/>
          </a:xfrm>
        </p:spPr>
        <p:txBody>
          <a:bodyPr>
            <a:normAutofit fontScale="70000" lnSpcReduction="20000"/>
          </a:bodyPr>
          <a:lstStyle/>
          <a:p>
            <a:pPr marL="0" indent="0">
              <a:buNone/>
            </a:pPr>
            <a:r>
              <a:rPr lang="lt-LT" sz="2600" b="1" dirty="0"/>
              <a:t>Klaidinanti reklama </a:t>
            </a:r>
            <a:r>
              <a:rPr lang="lt-LT" sz="2600" dirty="0"/>
              <a:t>– reklama, kurioje pateikiama melaginga ar neteisinga informacija, neatskleidžiama esminė informacija, kuri reikalinga vartotojui tam, kad jis galėtų priimti informacija paremtą sprendimą.</a:t>
            </a:r>
          </a:p>
          <a:p>
            <a:pPr marL="0" indent="0">
              <a:buNone/>
            </a:pPr>
            <a:endParaRPr lang="lt-LT" sz="2600" dirty="0"/>
          </a:p>
          <a:p>
            <a:pPr marL="0" indent="0">
              <a:buNone/>
            </a:pPr>
            <a:r>
              <a:rPr lang="lt-LT" sz="2600" dirty="0"/>
              <a:t>Klaidinančią reklamą naudoti draudžiama. Reklama yra klaidinanti, jei atitinka šiuos kriterijus:</a:t>
            </a:r>
          </a:p>
          <a:p>
            <a:pPr marL="0" indent="0">
              <a:buNone/>
            </a:pPr>
            <a:r>
              <a:rPr lang="lt-LT" sz="2600" dirty="0"/>
              <a:t>1) reklamoje pateikiami teiginiai yra neteisingi, jeigu reklamos davėjas negali pagrįsti šių teiginių teisingumo jos naudojimo metu.</a:t>
            </a:r>
          </a:p>
          <a:p>
            <a:pPr marL="0" indent="0">
              <a:buNone/>
            </a:pPr>
            <a:r>
              <a:rPr lang="lt-LT" sz="2600" dirty="0"/>
              <a:t>2) Reklamoje pateikiama informacija yra neišsami, dalis jos praleista, informaciją galima suprasti dviprasmiškai arba reklamą suprasti yra sunku.</a:t>
            </a:r>
          </a:p>
          <a:p>
            <a:pPr marL="0" indent="0">
              <a:buNone/>
            </a:pPr>
            <a:r>
              <a:rPr lang="lt-LT" sz="2600" dirty="0"/>
              <a:t>3) Nepastebimos arba sunkiai pastebimos, neišvardintos papildomos produkto įsigijimo ir vartojimo sąlygos.</a:t>
            </a:r>
          </a:p>
          <a:p>
            <a:pPr marL="0" indent="0">
              <a:buNone/>
            </a:pPr>
            <a:endParaRPr lang="lt-LT" sz="2600" dirty="0"/>
          </a:p>
          <a:p>
            <a:pPr marL="0" indent="0">
              <a:buNone/>
            </a:pPr>
            <a:r>
              <a:rPr lang="lt-LT" sz="2600" dirty="0"/>
              <a:t>Reklamoje svarbu atkreipti dėmesį į informaciją, pateikiamą apie reklamos davėją arba asmenį, rodomą reklamoje, reklamuojamų prekių savybes, gaminimą, vartojimo būdą, sudėtį, pavojingumą, gamybos vietą ir kilmę, oficialų prekės ar paslaugos pripažinimą ir apdovanojimą mugėse ar parodose, sertifikavimą, prekių įsigijimo ir vartojimo sąlygas. Visi šie dalykai, nurodyti reklamose, turi būti teisingi. </a:t>
            </a:r>
          </a:p>
          <a:p>
            <a:pPr marL="0" indent="0">
              <a:buNone/>
            </a:pPr>
            <a:endParaRPr lang="lt-LT" dirty="0"/>
          </a:p>
        </p:txBody>
      </p:sp>
    </p:spTree>
    <p:extLst>
      <p:ext uri="{BB962C8B-B14F-4D97-AF65-F5344CB8AC3E}">
        <p14:creationId xmlns:p14="http://schemas.microsoft.com/office/powerpoint/2010/main" val="692035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802888"/>
            <a:ext cx="7643192" cy="4549697"/>
          </a:xfrm>
        </p:spPr>
        <p:txBody>
          <a:bodyPr>
            <a:normAutofit/>
          </a:bodyPr>
          <a:lstStyle/>
          <a:p>
            <a:pPr marL="0" indent="0">
              <a:buNone/>
            </a:pPr>
            <a:r>
              <a:rPr lang="lt-LT" b="1" dirty="0"/>
              <a:t>Lyginamoji reklama </a:t>
            </a:r>
            <a:r>
              <a:rPr lang="lt-LT" dirty="0"/>
              <a:t>- reklama, kurioje tiesiogiai arba netiesiogiai nurodomas reklamos davėjo konkurentas, jo prekės ar paslaugos.</a:t>
            </a:r>
          </a:p>
          <a:p>
            <a:pPr marL="0" indent="0">
              <a:buNone/>
            </a:pPr>
            <a:endParaRPr lang="lt-LT" dirty="0"/>
          </a:p>
          <a:p>
            <a:pPr marL="0" indent="0">
              <a:buNone/>
            </a:pPr>
            <a:r>
              <a:rPr lang="lt-LT" dirty="0"/>
              <a:t>Lyginamoji reklama yra draudžiama, kai:</a:t>
            </a:r>
          </a:p>
          <a:p>
            <a:pPr marL="0" indent="0">
              <a:buNone/>
            </a:pPr>
            <a:r>
              <a:rPr lang="lt-LT" dirty="0"/>
              <a:t>1) Lygina produktus, skirtus ne tam pačiam poreikiui ar tikslui, pvz., telefoną ir kompiuterį;</a:t>
            </a:r>
          </a:p>
          <a:p>
            <a:pPr marL="0" indent="0">
              <a:buNone/>
            </a:pPr>
            <a:r>
              <a:rPr lang="lt-LT" dirty="0"/>
              <a:t>2) Lyginamos savybės, kurių negalima patikrinti;</a:t>
            </a:r>
          </a:p>
          <a:p>
            <a:pPr marL="0" indent="0">
              <a:buNone/>
            </a:pPr>
            <a:r>
              <a:rPr lang="lt-LT" dirty="0"/>
              <a:t>3) Reklama sumenkina konkurentą;</a:t>
            </a:r>
          </a:p>
          <a:p>
            <a:pPr marL="0" indent="0">
              <a:buNone/>
            </a:pPr>
            <a:r>
              <a:rPr lang="lt-LT" dirty="0"/>
              <a:t>4) Reklama klaidina.</a:t>
            </a:r>
          </a:p>
          <a:p>
            <a:pPr marL="0" indent="0">
              <a:buNone/>
            </a:pPr>
            <a:endParaRPr lang="lt-LT" dirty="0"/>
          </a:p>
        </p:txBody>
      </p:sp>
    </p:spTree>
    <p:extLst>
      <p:ext uri="{BB962C8B-B14F-4D97-AF65-F5344CB8AC3E}">
        <p14:creationId xmlns:p14="http://schemas.microsoft.com/office/powerpoint/2010/main" val="3300555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802888"/>
            <a:ext cx="7643192" cy="4549697"/>
          </a:xfrm>
        </p:spPr>
        <p:txBody>
          <a:bodyPr>
            <a:normAutofit/>
          </a:bodyPr>
          <a:lstStyle/>
          <a:p>
            <a:pPr marL="0" indent="0">
              <a:buNone/>
            </a:pPr>
            <a:r>
              <a:rPr lang="lt-LT" b="1" dirty="0"/>
              <a:t>Paslėpta reklama </a:t>
            </a:r>
            <a:r>
              <a:rPr lang="lt-LT" dirty="0"/>
              <a:t>– bet kokia forma ir bet kokiomis priemonėmis skleidžiama informacija apie gamintoją ar paslaugos teikėją, jo pavadinimą ar veiklą, prekės ženklą, pateikiama tokia forma, kuri gali suklaidinti reklamos vartotojus dėl šios informacijos pateikimo tikrojo tikslo. Toks informacijos pateikimas visais atvejais laikomas paslėpta reklama, kai už ją sumokama ar kitaip atsilyginama.</a:t>
            </a:r>
          </a:p>
          <a:p>
            <a:pPr marL="0" indent="0">
              <a:buNone/>
            </a:pPr>
            <a:endParaRPr lang="lt-LT" dirty="0"/>
          </a:p>
          <a:p>
            <a:pPr marL="0" indent="0">
              <a:buNone/>
            </a:pPr>
            <a:r>
              <a:rPr lang="lt-LT" dirty="0"/>
              <a:t>Draudžiama visais atvejais.</a:t>
            </a:r>
          </a:p>
        </p:txBody>
      </p:sp>
    </p:spTree>
    <p:extLst>
      <p:ext uri="{BB962C8B-B14F-4D97-AF65-F5344CB8AC3E}">
        <p14:creationId xmlns:p14="http://schemas.microsoft.com/office/powerpoint/2010/main" val="579321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C0FD3C6D76704BB0FC4E1CE8388A04" ma:contentTypeVersion="7" ma:contentTypeDescription="Create a new document." ma:contentTypeScope="" ma:versionID="e85260ddaafe475a47c61b5d43e3082b">
  <xsd:schema xmlns:xsd="http://www.w3.org/2001/XMLSchema" xmlns:xs="http://www.w3.org/2001/XMLSchema" xmlns:p="http://schemas.microsoft.com/office/2006/metadata/properties" xmlns:ns2="49cc1fb8-9d37-45e7-9b16-5dba39ba3bae" targetNamespace="http://schemas.microsoft.com/office/2006/metadata/properties" ma:root="true" ma:fieldsID="23c1c27a1feca62b3c03fe73b95f4e62" ns2:_="">
    <xsd:import namespace="49cc1fb8-9d37-45e7-9b16-5dba39ba3b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EventHashCode" minOccurs="0"/>
                <xsd:element ref="ns2:MediaServiceGenerationTim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cc1fb8-9d37-45e7-9b16-5dba39ba3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674E4E-0413-43AD-A637-301055918770}">
  <ds:schemaRefs>
    <ds:schemaRef ds:uri="http://schemas.microsoft.com/sharepoint/v3/contenttype/forms"/>
  </ds:schemaRefs>
</ds:datastoreItem>
</file>

<file path=customXml/itemProps2.xml><?xml version="1.0" encoding="utf-8"?>
<ds:datastoreItem xmlns:ds="http://schemas.openxmlformats.org/officeDocument/2006/customXml" ds:itemID="{A3940CFB-A5DF-440E-8056-9297E8D06949}">
  <ds:schemaRefs>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49cc1fb8-9d37-45e7-9b16-5dba39ba3bae"/>
    <ds:schemaRef ds:uri="http://purl.org/dc/dcmitype/"/>
  </ds:schemaRefs>
</ds:datastoreItem>
</file>

<file path=customXml/itemProps3.xml><?xml version="1.0" encoding="utf-8"?>
<ds:datastoreItem xmlns:ds="http://schemas.openxmlformats.org/officeDocument/2006/customXml" ds:itemID="{7857BD2B-F969-4075-A68E-5E278EF39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cc1fb8-9d37-45e7-9b16-5dba39ba3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1285</TotalTime>
  <Words>2302</Words>
  <Application>Microsoft Office PowerPoint</Application>
  <PresentationFormat>On-screen Show (16:10)</PresentationFormat>
  <Paragraphs>82</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PowerPoint Presentation</vt:lpstr>
      <vt:lpstr>Žaidimas-diskusija </vt:lpstr>
      <vt:lpstr>Žaidimo pristatymas</vt:lpstr>
      <vt:lpstr>Žaidimo taisyklės</vt:lpstr>
      <vt:lpstr>Žaidimo taisyklės</vt:lpstr>
      <vt:lpstr>PowerPoint Presentation</vt:lpstr>
      <vt:lpstr>PowerPoint Presentation</vt:lpstr>
      <vt:lpstr>PowerPoint Presentation</vt:lpstr>
      <vt:lpstr>PowerPoint Presentation</vt:lpstr>
      <vt:lpstr>PowerPoint Presentation</vt:lpstr>
      <vt:lpstr>PowerPoint Presentation</vt:lpstr>
      <vt:lpstr>Įžanga</vt:lpstr>
      <vt:lpstr>1. Kirpyklos šūkis „Geriau vyrai nesuras!“</vt:lpstr>
      <vt:lpstr>2. Buitinės technikos šūkis „Techniškai tobula. Tobulai paprasta.“</vt:lpstr>
      <vt:lpstr>3. Maisto gyvūnams šūkis „Tavo augintinis to vertas“</vt:lpstr>
      <vt:lpstr>4. Prekybos centro šūkis „Tai, ko nori tu“</vt:lpstr>
      <vt:lpstr>5. Kepyklėlės šūkis „Čia pirkti geriausia!“</vt:lpstr>
      <vt:lpstr>6. Kosmetikos priemonės šūkis „Iš gamtos!“</vt:lpstr>
      <vt:lpstr>7. Vaistinės šūkis „Visiems maisto papildams nuolaida iki 60%.“</vt:lpstr>
      <vt:lpstr>8. Degalinės šūkis „X degalai leidžia pasiekti net iki 5 procentų mažesnes degalų sąnaudas.“</vt:lpstr>
      <vt:lpstr>9. Kremo šūkis „Patenkina didžiausius lūkesčius: pasižymi gydomuoju poveikiu!“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„Senjorų dienos internete 2018”   lapkričio 5-9 d.   Užsiėmimų gidas bibliotekai</dc:title>
  <dc:creator>Deimantė Ežerskytė</dc:creator>
  <cp:lastModifiedBy>Ginta Liberytė</cp:lastModifiedBy>
  <cp:revision>91</cp:revision>
  <dcterms:created xsi:type="dcterms:W3CDTF">2018-10-23T06:33:07Z</dcterms:created>
  <dcterms:modified xsi:type="dcterms:W3CDTF">2019-03-18T14:52:26Z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