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28" r:id="rId5"/>
    <p:sldId id="329" r:id="rId6"/>
    <p:sldId id="338" r:id="rId7"/>
    <p:sldId id="340" r:id="rId8"/>
    <p:sldId id="337" r:id="rId9"/>
    <p:sldId id="339" r:id="rId10"/>
    <p:sldId id="330" r:id="rId11"/>
    <p:sldId id="335" r:id="rId12"/>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9A0CF49-2CE0-48E7-9D2D-8B7105EB99EC}">
          <p14:sldIdLst>
            <p14:sldId id="328"/>
            <p14:sldId id="329"/>
            <p14:sldId id="338"/>
            <p14:sldId id="340"/>
            <p14:sldId id="337"/>
            <p14:sldId id="339"/>
            <p14:sldId id="330"/>
            <p14:sldId id="335"/>
          </p14:sldIdLst>
        </p14:section>
      </p14:sectionLst>
    </p:ext>
    <p:ext uri="{EFAFB233-063F-42B5-8137-9DF3F51BA10A}">
      <p15:sldGuideLst xmlns:p15="http://schemas.microsoft.com/office/powerpoint/2012/main">
        <p15:guide id="1" orient="horz" pos="180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imantė Ežerskytė" initials="DE" lastIdx="1" clrIdx="0">
    <p:extLst>
      <p:ext uri="{19B8F6BF-5375-455C-9EA6-DF929625EA0E}">
        <p15:presenceInfo xmlns:p15="http://schemas.microsoft.com/office/powerpoint/2012/main" userId="Deimantė Ežerskytė"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9BD7"/>
    <a:srgbClr val="009900"/>
    <a:srgbClr val="BEEA88"/>
    <a:srgbClr val="53AF32"/>
    <a:srgbClr val="FCC826"/>
    <a:srgbClr val="FACE3E"/>
    <a:srgbClr val="99FF99"/>
    <a:srgbClr val="FFFF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60"/>
  </p:normalViewPr>
  <p:slideViewPr>
    <p:cSldViewPr snapToGrid="0">
      <p:cViewPr varScale="1">
        <p:scale>
          <a:sx n="75" d="100"/>
          <a:sy n="75" d="100"/>
        </p:scale>
        <p:origin x="710" y="58"/>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nta Liberytė" userId="79b36861-0def-44ac-807e-9bb376bdf030" providerId="ADAL" clId="{D8F052F9-A318-4596-B520-B41495A61895}"/>
    <pc:docChg chg="undo custSel modSld">
      <pc:chgData name="Ginta Liberytė" userId="79b36861-0def-44ac-807e-9bb376bdf030" providerId="ADAL" clId="{D8F052F9-A318-4596-B520-B41495A61895}" dt="2019-03-13T11:59:10.127" v="262" actId="20577"/>
      <pc:docMkLst>
        <pc:docMk/>
      </pc:docMkLst>
      <pc:sldChg chg="modSp">
        <pc:chgData name="Ginta Liberytė" userId="79b36861-0def-44ac-807e-9bb376bdf030" providerId="ADAL" clId="{D8F052F9-A318-4596-B520-B41495A61895}" dt="2019-03-13T11:59:10.127" v="262" actId="20577"/>
        <pc:sldMkLst>
          <pc:docMk/>
          <pc:sldMk cId="3198302818" sldId="329"/>
        </pc:sldMkLst>
        <pc:graphicFrameChg chg="modGraphic">
          <ac:chgData name="Ginta Liberytė" userId="79b36861-0def-44ac-807e-9bb376bdf030" providerId="ADAL" clId="{D8F052F9-A318-4596-B520-B41495A61895}" dt="2019-03-13T11:59:10.127" v="262" actId="20577"/>
          <ac:graphicFrameMkLst>
            <pc:docMk/>
            <pc:sldMk cId="3198302818" sldId="329"/>
            <ac:graphicFrameMk id="4" creationId="{08B3AEBC-D1AB-43C0-B366-A42256F48CDC}"/>
          </ac:graphicFrameMkLst>
        </pc:graphicFrame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03649" y="3145532"/>
            <a:ext cx="6408712" cy="1296144"/>
          </a:xfrm>
        </p:spPr>
        <p:txBody>
          <a:bodyPr/>
          <a:lstStyle>
            <a:lvl1pPr algn="ctr">
              <a:defRPr>
                <a:solidFill>
                  <a:srgbClr val="009900"/>
                </a:solidFill>
              </a:defRPr>
            </a:lvl1pPr>
          </a:lstStyle>
          <a:p>
            <a:r>
              <a:rPr lang="en-US"/>
              <a:t>Click to edit Master title style</a:t>
            </a:r>
          </a:p>
        </p:txBody>
      </p:sp>
      <p:sp>
        <p:nvSpPr>
          <p:cNvPr id="3" name="Subtitle 2"/>
          <p:cNvSpPr>
            <a:spLocks noGrp="1"/>
          </p:cNvSpPr>
          <p:nvPr>
            <p:ph type="subTitle" idx="1"/>
          </p:nvPr>
        </p:nvSpPr>
        <p:spPr>
          <a:xfrm>
            <a:off x="1403648" y="4441676"/>
            <a:ext cx="6440760" cy="648072"/>
          </a:xfrm>
        </p:spPr>
        <p:txBody>
          <a:bodyPr/>
          <a:lstStyle>
            <a:lvl1pPr marL="0" indent="0" algn="ctr">
              <a:buNone/>
              <a:defRPr>
                <a:solidFill>
                  <a:schemeClr val="tx1"/>
                </a:solidFill>
              </a:defRPr>
            </a:lvl1pPr>
            <a:lvl2pPr marL="457196" indent="0" algn="ctr">
              <a:buNone/>
              <a:defRPr>
                <a:solidFill>
                  <a:schemeClr val="tx1">
                    <a:tint val="75000"/>
                  </a:schemeClr>
                </a:solidFill>
              </a:defRPr>
            </a:lvl2pPr>
            <a:lvl3pPr marL="914391" indent="0" algn="ctr">
              <a:buNone/>
              <a:defRPr>
                <a:solidFill>
                  <a:schemeClr val="tx1">
                    <a:tint val="75000"/>
                  </a:schemeClr>
                </a:solidFill>
              </a:defRPr>
            </a:lvl3pPr>
            <a:lvl4pPr marL="1371587" indent="0" algn="ctr">
              <a:buNone/>
              <a:defRPr>
                <a:solidFill>
                  <a:schemeClr val="tx1">
                    <a:tint val="75000"/>
                  </a:schemeClr>
                </a:solidFill>
              </a:defRPr>
            </a:lvl4pPr>
            <a:lvl5pPr marL="1828782" indent="0" algn="ctr">
              <a:buNone/>
              <a:defRPr>
                <a:solidFill>
                  <a:schemeClr val="tx1">
                    <a:tint val="75000"/>
                  </a:schemeClr>
                </a:solidFill>
              </a:defRPr>
            </a:lvl5pPr>
            <a:lvl6pPr marL="2285978" indent="0" algn="ctr">
              <a:buNone/>
              <a:defRPr>
                <a:solidFill>
                  <a:schemeClr val="tx1">
                    <a:tint val="75000"/>
                  </a:schemeClr>
                </a:solidFill>
              </a:defRPr>
            </a:lvl6pPr>
            <a:lvl7pPr marL="2743173" indent="0" algn="ctr">
              <a:buNone/>
              <a:defRPr>
                <a:solidFill>
                  <a:schemeClr val="tx1">
                    <a:tint val="75000"/>
                  </a:schemeClr>
                </a:solidFill>
              </a:defRPr>
            </a:lvl7pPr>
            <a:lvl8pPr marL="3200368" indent="0" algn="ctr">
              <a:buNone/>
              <a:defRPr>
                <a:solidFill>
                  <a:schemeClr val="tx1">
                    <a:tint val="75000"/>
                  </a:schemeClr>
                </a:solidFill>
              </a:defRPr>
            </a:lvl8pPr>
            <a:lvl9pPr marL="3657563" indent="0" algn="ctr">
              <a:buNone/>
              <a:defRPr>
                <a:solidFill>
                  <a:schemeClr val="tx1">
                    <a:tint val="75000"/>
                  </a:schemeClr>
                </a:solidFill>
              </a:defRPr>
            </a:lvl9pPr>
          </a:lstStyle>
          <a:p>
            <a:r>
              <a:rPr lang="en-US"/>
              <a:t>Click to edit Master subtitle style</a:t>
            </a:r>
          </a:p>
        </p:txBody>
      </p:sp>
      <p:pic>
        <p:nvPicPr>
          <p:cNvPr id="5" name="Picture 4" descr="A close up of a logo&#10;&#10;Description automatically generated">
            <a:extLst>
              <a:ext uri="{FF2B5EF4-FFF2-40B4-BE49-F238E27FC236}">
                <a16:creationId xmlns:a16="http://schemas.microsoft.com/office/drawing/2014/main" id="{8DB95F49-F0C0-402D-B7D8-F7DE887396C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894" b="27154"/>
          <a:stretch/>
        </p:blipFill>
        <p:spPr>
          <a:xfrm>
            <a:off x="0" y="0"/>
            <a:ext cx="9225776" cy="333049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2" name="Title 1"/>
          <p:cNvSpPr>
            <a:spLocks noGrp="1"/>
          </p:cNvSpPr>
          <p:nvPr>
            <p:ph type="title"/>
          </p:nvPr>
        </p:nvSpPr>
        <p:spPr/>
        <p:txBody>
          <a:bodyPr/>
          <a:lstStyle>
            <a:lvl1pPr>
              <a:defRPr>
                <a:solidFill>
                  <a:srgbClr val="009900"/>
                </a:solidFill>
              </a:defRPr>
            </a:lvl1pPr>
          </a:lstStyle>
          <a:p>
            <a:r>
              <a:rPr lang="en-US"/>
              <a:t>Click to edit Master title style</a:t>
            </a:r>
          </a:p>
        </p:txBody>
      </p:sp>
      <p:sp>
        <p:nvSpPr>
          <p:cNvPr id="3" name="Content Placeholder 2"/>
          <p:cNvSpPr>
            <a:spLocks noGrp="1"/>
          </p:cNvSpPr>
          <p:nvPr>
            <p:ph idx="1"/>
          </p:nvPr>
        </p:nvSpPr>
        <p:spPr/>
        <p:txBody>
          <a:bodyPr/>
          <a:lstStyle>
            <a:lvl1pPr marL="342896" marR="0" indent="-342896" algn="l" defTabSz="914391" rtl="0" eaLnBrk="1" fontAlgn="auto" latinLnBrk="0" hangingPunct="1">
              <a:lnSpc>
                <a:spcPct val="100000"/>
              </a:lnSpc>
              <a:spcBef>
                <a:spcPct val="20000"/>
              </a:spcBef>
              <a:spcAft>
                <a:spcPts val="0"/>
              </a:spcAft>
              <a:buClrTx/>
              <a:buSzTx/>
              <a:buFont typeface="Arial" pitchFamily="34" charset="0"/>
              <a:buChar char="•"/>
              <a:tabLst/>
              <a:defRPr/>
            </a:lvl1pPr>
            <a:lvl2pPr>
              <a:buFont typeface="Arial" pitchFamily="34" charset="0"/>
              <a:buChar char="•"/>
              <a:defRPr/>
            </a:lvl2pPr>
          </a:lstStyle>
          <a:p>
            <a:pPr marL="342896" marR="0" lvl="0" indent="-342896" algn="l" defTabSz="914391" rtl="0" eaLnBrk="1" fontAlgn="auto" latinLnBrk="0" hangingPunct="1">
              <a:lnSpc>
                <a:spcPct val="100000"/>
              </a:lnSpc>
              <a:spcBef>
                <a:spcPct val="20000"/>
              </a:spcBef>
              <a:spcAft>
                <a:spcPts val="0"/>
              </a:spcAft>
              <a:buClrTx/>
              <a:buSzTx/>
              <a:tabLst/>
              <a:defRPr/>
            </a:pPr>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a:extLst>
              <a:ext uri="{FF2B5EF4-FFF2-40B4-BE49-F238E27FC236}">
                <a16:creationId xmlns:a16="http://schemas.microsoft.com/office/drawing/2014/main" id="{1A79822A-D88A-4847-9F98-E3A36978CE5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6" name="Picture 5"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2" name="Title 1"/>
          <p:cNvSpPr>
            <a:spLocks noGrp="1"/>
          </p:cNvSpPr>
          <p:nvPr>
            <p:ph type="title"/>
          </p:nvPr>
        </p:nvSpPr>
        <p:spPr/>
        <p:txBody>
          <a:bodyPr/>
          <a:lstStyle>
            <a:lvl1pPr>
              <a:defRPr>
                <a:solidFill>
                  <a:srgbClr val="009900"/>
                </a:solidFill>
              </a:defRPr>
            </a:lvl1pPr>
          </a:lstStyle>
          <a:p>
            <a:r>
              <a:rPr lang="en-US"/>
              <a:t>Click to edit Master title style</a:t>
            </a:r>
          </a:p>
        </p:txBody>
      </p:sp>
      <p:sp>
        <p:nvSpPr>
          <p:cNvPr id="3" name="Content Placeholder 2"/>
          <p:cNvSpPr>
            <a:spLocks noGrp="1"/>
          </p:cNvSpPr>
          <p:nvPr>
            <p:ph idx="1" hasCustomPrompt="1"/>
          </p:nvPr>
        </p:nvSpPr>
        <p:spPr/>
        <p:txBody>
          <a:bodyPr/>
          <a:lstStyle>
            <a:lvl1pPr marL="342896" marR="0" indent="-342896" algn="l" defTabSz="914391" rtl="0" eaLnBrk="1" fontAlgn="auto" latinLnBrk="0" hangingPunct="1">
              <a:lnSpc>
                <a:spcPct val="100000"/>
              </a:lnSpc>
              <a:spcBef>
                <a:spcPct val="20000"/>
              </a:spcBef>
              <a:spcAft>
                <a:spcPts val="0"/>
              </a:spcAft>
              <a:buClrTx/>
              <a:buSzTx/>
              <a:buFontTx/>
              <a:buNone/>
              <a:tabLst/>
              <a:defRPr baseline="0"/>
            </a:lvl1pPr>
            <a:lvl2pPr>
              <a:buFontTx/>
              <a:buNone/>
              <a:defRPr/>
            </a:lvl2pPr>
            <a:lvl3pPr>
              <a:buFontTx/>
              <a:buNone/>
              <a:defRPr/>
            </a:lvl3pPr>
            <a:lvl4pPr>
              <a:buFontTx/>
              <a:buNone/>
              <a:defRPr/>
            </a:lvl4pPr>
            <a:lvl5pPr>
              <a:buFontTx/>
              <a:buNone/>
              <a:defRPr/>
            </a:lvl5pPr>
          </a:lstStyle>
          <a:p>
            <a:pPr marL="342896" marR="0" lvl="0" indent="-342896" algn="l" defTabSz="914391" rtl="0" eaLnBrk="1" fontAlgn="auto" latinLnBrk="0" hangingPunct="1">
              <a:lnSpc>
                <a:spcPct val="100000"/>
              </a:lnSpc>
              <a:spcBef>
                <a:spcPct val="20000"/>
              </a:spcBef>
              <a:spcAft>
                <a:spcPts val="0"/>
              </a:spcAft>
              <a:buClrTx/>
              <a:buSzTx/>
              <a:buFontTx/>
              <a:buNone/>
              <a:tabLst/>
              <a:defRPr/>
            </a:pPr>
            <a:r>
              <a:rPr lang="en-US"/>
              <a:t>Click to edit Master text styles</a:t>
            </a:r>
            <a:r>
              <a:rPr lang="lt-LT"/>
              <a:t> </a:t>
            </a:r>
          </a:p>
        </p:txBody>
      </p:sp>
      <p:pic>
        <p:nvPicPr>
          <p:cNvPr id="7" name="Picture 6">
            <a:extLst>
              <a:ext uri="{FF2B5EF4-FFF2-40B4-BE49-F238E27FC236}">
                <a16:creationId xmlns:a16="http://schemas.microsoft.com/office/drawing/2014/main" id="{96DF724A-1A7C-4814-B8E6-4CFA6C66678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3" name="Text Placeholder 2"/>
          <p:cNvSpPr>
            <a:spLocks noGrp="1"/>
          </p:cNvSpPr>
          <p:nvPr>
            <p:ph type="body" idx="1"/>
          </p:nvPr>
        </p:nvSpPr>
        <p:spPr>
          <a:xfrm>
            <a:off x="1043610" y="1279261"/>
            <a:ext cx="3453780" cy="533136"/>
          </a:xfrm>
        </p:spPr>
        <p:txBody>
          <a:bodyPr anchor="b">
            <a:normAutofit/>
          </a:bodyPr>
          <a:lstStyle>
            <a:lvl1pPr marL="0" indent="0">
              <a:buNone/>
              <a:defRPr sz="18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en-US"/>
              <a:t>Click to edit Master text styles</a:t>
            </a:r>
          </a:p>
        </p:txBody>
      </p:sp>
      <p:sp>
        <p:nvSpPr>
          <p:cNvPr id="4" name="Content Placeholder 3"/>
          <p:cNvSpPr>
            <a:spLocks noGrp="1"/>
          </p:cNvSpPr>
          <p:nvPr>
            <p:ph sz="half" idx="2"/>
          </p:nvPr>
        </p:nvSpPr>
        <p:spPr>
          <a:xfrm>
            <a:off x="1043610" y="1812396"/>
            <a:ext cx="3453780" cy="3292740"/>
          </a:xfrm>
        </p:spPr>
        <p:txBody>
          <a:bodyPr>
            <a:normAutofit/>
          </a:bodyPr>
          <a:lstStyle>
            <a:lvl1pPr>
              <a:defRPr sz="1800"/>
            </a:lvl1pPr>
            <a:lvl2pPr>
              <a:buFont typeface="Arial" pitchFamily="34" charset="0"/>
              <a:buChar cha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279261"/>
            <a:ext cx="4041775" cy="533136"/>
          </a:xfrm>
        </p:spPr>
        <p:txBody>
          <a:bodyPr anchor="b">
            <a:normAutofit/>
          </a:bodyPr>
          <a:lstStyle>
            <a:lvl1pPr marL="0" indent="0">
              <a:buNone/>
              <a:defRPr sz="18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1812396"/>
            <a:ext cx="4041775" cy="3292740"/>
          </a:xfrm>
        </p:spPr>
        <p:txBody>
          <a:bodyPr>
            <a:normAutofit/>
          </a:bodyPr>
          <a:lstStyle>
            <a:lvl1pPr>
              <a:defRPr sz="1800"/>
            </a:lvl1pPr>
            <a:lvl2pPr>
              <a:buFont typeface="Arial" pitchFamily="34" charset="0"/>
              <a:buChar cha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p:nvPr>
        </p:nvSpPr>
        <p:spPr>
          <a:xfrm>
            <a:off x="1043608" y="481236"/>
            <a:ext cx="7581528" cy="952500"/>
          </a:xfrm>
        </p:spPr>
        <p:txBody>
          <a:bodyPr/>
          <a:lstStyle>
            <a:lvl1pPr>
              <a:defRPr>
                <a:solidFill>
                  <a:srgbClr val="009900"/>
                </a:solidFill>
              </a:defRPr>
            </a:lvl1pPr>
          </a:lstStyle>
          <a:p>
            <a:r>
              <a:rPr lang="en-US"/>
              <a:t>Click to edit Master title style</a:t>
            </a:r>
          </a:p>
        </p:txBody>
      </p:sp>
      <p:pic>
        <p:nvPicPr>
          <p:cNvPr id="9" name="Picture 8">
            <a:extLst>
              <a:ext uri="{FF2B5EF4-FFF2-40B4-BE49-F238E27FC236}">
                <a16:creationId xmlns:a16="http://schemas.microsoft.com/office/drawing/2014/main" id="{1658E184-6B97-4B17-A8C2-8C855FA7CCD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43608" y="481236"/>
            <a:ext cx="7581528"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43608" y="1633367"/>
            <a:ext cx="7643192" cy="3471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3" r:id="rId4"/>
  </p:sldLayoutIdLst>
  <p:txStyles>
    <p:titleStyle>
      <a:lvl1pPr algn="l" defTabSz="914391" rtl="0" eaLnBrk="1" latinLnBrk="0" hangingPunct="1">
        <a:spcBef>
          <a:spcPct val="0"/>
        </a:spcBef>
        <a:buNone/>
        <a:defRPr sz="2400" b="1" kern="1200">
          <a:solidFill>
            <a:schemeClr val="tx1"/>
          </a:solidFill>
          <a:latin typeface="+mj-lt"/>
          <a:ea typeface="+mj-ea"/>
          <a:cs typeface="+mj-cs"/>
        </a:defRPr>
      </a:lvl1pPr>
    </p:titleStyle>
    <p:bodyStyle>
      <a:lvl1pPr marL="342896" indent="-342896"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43" indent="-28574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2988"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184"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379"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575"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70"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66"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61"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2"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3" algn="l" defTabSz="914391" rtl="0" eaLnBrk="1" latinLnBrk="0" hangingPunct="1">
        <a:defRPr sz="1800" kern="1200">
          <a:solidFill>
            <a:schemeClr val="tx1"/>
          </a:solidFill>
          <a:latin typeface="+mn-lt"/>
          <a:ea typeface="+mn-ea"/>
          <a:cs typeface="+mn-cs"/>
        </a:defRPr>
      </a:lvl7pPr>
      <a:lvl8pPr marL="3200368" algn="l" defTabSz="914391" rtl="0" eaLnBrk="1" latinLnBrk="0" hangingPunct="1">
        <a:defRPr sz="1800" kern="1200">
          <a:solidFill>
            <a:schemeClr val="tx1"/>
          </a:solidFill>
          <a:latin typeface="+mn-lt"/>
          <a:ea typeface="+mn-ea"/>
          <a:cs typeface="+mn-cs"/>
        </a:defRPr>
      </a:lvl8pPr>
      <a:lvl9pPr marL="3657563"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78610" y="3791604"/>
            <a:ext cx="5796684" cy="1102409"/>
          </a:xfrm>
        </p:spPr>
        <p:txBody>
          <a:bodyPr>
            <a:noAutofit/>
          </a:bodyPr>
          <a:lstStyle/>
          <a:p>
            <a:r>
              <a:rPr lang="lt-LT" sz="3000" b="1" dirty="0">
                <a:solidFill>
                  <a:srgbClr val="249BD7"/>
                </a:solidFill>
              </a:rPr>
              <a:t>Viktorina „Skaitmeninis pasaulis“</a:t>
            </a:r>
          </a:p>
        </p:txBody>
      </p:sp>
      <p:pic>
        <p:nvPicPr>
          <p:cNvPr id="6" name="Picture 5">
            <a:extLst>
              <a:ext uri="{FF2B5EF4-FFF2-40B4-BE49-F238E27FC236}">
                <a16:creationId xmlns:a16="http://schemas.microsoft.com/office/drawing/2014/main" id="{CFBF73D7-DC40-4981-BAA0-DA35AE60CB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3517" y="4685337"/>
            <a:ext cx="1620180" cy="743913"/>
          </a:xfrm>
          <a:prstGeom prst="rect">
            <a:avLst/>
          </a:prstGeom>
        </p:spPr>
      </p:pic>
      <p:pic>
        <p:nvPicPr>
          <p:cNvPr id="10" name="Picture 9" descr="prisijungusi LT.jpg">
            <a:extLst>
              <a:ext uri="{FF2B5EF4-FFF2-40B4-BE49-F238E27FC236}">
                <a16:creationId xmlns:a16="http://schemas.microsoft.com/office/drawing/2014/main" id="{02D610DB-B587-4EF3-81CB-CAEF3B315571}"/>
              </a:ext>
            </a:extLst>
          </p:cNvPr>
          <p:cNvPicPr>
            <a:picLocks noChangeAspect="1"/>
          </p:cNvPicPr>
          <p:nvPr/>
        </p:nvPicPr>
        <p:blipFill>
          <a:blip r:embed="rId3" cstate="print"/>
          <a:stretch>
            <a:fillRect/>
          </a:stretch>
        </p:blipFill>
        <p:spPr>
          <a:xfrm>
            <a:off x="259229" y="4859301"/>
            <a:ext cx="1720483" cy="395985"/>
          </a:xfrm>
          <a:prstGeom prst="rect">
            <a:avLst/>
          </a:prstGeom>
        </p:spPr>
      </p:pic>
      <p:pic>
        <p:nvPicPr>
          <p:cNvPr id="4" name="Picture 3" descr="A close up of a clock&#10;&#10;Description automatically generated">
            <a:extLst>
              <a:ext uri="{FF2B5EF4-FFF2-40B4-BE49-F238E27FC236}">
                <a16:creationId xmlns:a16="http://schemas.microsoft.com/office/drawing/2014/main" id="{58733544-523D-4E85-AAF9-FB0B5E99BA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51031" y="4737539"/>
            <a:ext cx="1779575" cy="609925"/>
          </a:xfrm>
          <a:prstGeom prst="rect">
            <a:avLst/>
          </a:prstGeom>
        </p:spPr>
      </p:pic>
    </p:spTree>
    <p:extLst>
      <p:ext uri="{BB962C8B-B14F-4D97-AF65-F5344CB8AC3E}">
        <p14:creationId xmlns:p14="http://schemas.microsoft.com/office/powerpoint/2010/main" val="597622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B5B1C-AE10-450A-9C5A-BC1F44F26210}"/>
              </a:ext>
            </a:extLst>
          </p:cNvPr>
          <p:cNvSpPr>
            <a:spLocks noGrp="1"/>
          </p:cNvSpPr>
          <p:nvPr>
            <p:ph type="title"/>
          </p:nvPr>
        </p:nvSpPr>
        <p:spPr/>
        <p:txBody>
          <a:bodyPr/>
          <a:lstStyle/>
          <a:p>
            <a:r>
              <a:rPr lang="lt-LT" u="sng" dirty="0">
                <a:solidFill>
                  <a:srgbClr val="249BD7"/>
                </a:solidFill>
              </a:rPr>
              <a:t>Viktorina</a:t>
            </a:r>
          </a:p>
        </p:txBody>
      </p:sp>
      <p:graphicFrame>
        <p:nvGraphicFramePr>
          <p:cNvPr id="4" name="Table 3">
            <a:extLst>
              <a:ext uri="{FF2B5EF4-FFF2-40B4-BE49-F238E27FC236}">
                <a16:creationId xmlns:a16="http://schemas.microsoft.com/office/drawing/2014/main" id="{08B3AEBC-D1AB-43C0-B366-A42256F48CDC}"/>
              </a:ext>
            </a:extLst>
          </p:cNvPr>
          <p:cNvGraphicFramePr>
            <a:graphicFrameLocks noGrp="1"/>
          </p:cNvGraphicFramePr>
          <p:nvPr>
            <p:extLst>
              <p:ext uri="{D42A27DB-BD31-4B8C-83A1-F6EECF244321}">
                <p14:modId xmlns:p14="http://schemas.microsoft.com/office/powerpoint/2010/main" val="731953384"/>
              </p:ext>
            </p:extLst>
          </p:nvPr>
        </p:nvGraphicFramePr>
        <p:xfrm>
          <a:off x="1419768" y="1423605"/>
          <a:ext cx="7077846" cy="4113919"/>
        </p:xfrm>
        <a:graphic>
          <a:graphicData uri="http://schemas.openxmlformats.org/drawingml/2006/table">
            <a:tbl>
              <a:tblPr firstRow="1" bandRow="1">
                <a:tableStyleId>{0505E3EF-67EA-436B-97B2-0124C06EBD24}</a:tableStyleId>
              </a:tblPr>
              <a:tblGrid>
                <a:gridCol w="2658565">
                  <a:extLst>
                    <a:ext uri="{9D8B030D-6E8A-4147-A177-3AD203B41FA5}">
                      <a16:colId xmlns:a16="http://schemas.microsoft.com/office/drawing/2014/main" val="4017367432"/>
                    </a:ext>
                  </a:extLst>
                </a:gridCol>
                <a:gridCol w="4419281">
                  <a:extLst>
                    <a:ext uri="{9D8B030D-6E8A-4147-A177-3AD203B41FA5}">
                      <a16:colId xmlns:a16="http://schemas.microsoft.com/office/drawing/2014/main" val="4219098044"/>
                    </a:ext>
                  </a:extLst>
                </a:gridCol>
              </a:tblGrid>
              <a:tr h="593829">
                <a:tc>
                  <a:txBody>
                    <a:bodyPr/>
                    <a:lstStyle/>
                    <a:p>
                      <a:r>
                        <a:rPr lang="lt-LT" b="0" dirty="0"/>
                        <a:t>Tikslinė grupė</a:t>
                      </a:r>
                    </a:p>
                  </a:txBody>
                  <a:tcPr/>
                </a:tc>
                <a:tc>
                  <a:txBody>
                    <a:bodyPr/>
                    <a:lstStyle/>
                    <a:p>
                      <a:r>
                        <a:rPr lang="lt-LT" sz="1800" b="0" kern="1200" dirty="0">
                          <a:solidFill>
                            <a:schemeClr val="dk1"/>
                          </a:solidFill>
                          <a:effectLst/>
                          <a:latin typeface="+mn-lt"/>
                          <a:ea typeface="+mn-ea"/>
                          <a:cs typeface="+mn-cs"/>
                        </a:rPr>
                        <a:t>Paaugliai ir jaunimas nuo 12 m. </a:t>
                      </a:r>
                      <a:r>
                        <a:rPr lang="lt-LT" sz="1800" b="0" kern="1200">
                          <a:solidFill>
                            <a:schemeClr val="dk1"/>
                          </a:solidFill>
                          <a:effectLst/>
                          <a:latin typeface="+mn-lt"/>
                          <a:ea typeface="+mn-ea"/>
                          <a:cs typeface="+mn-cs"/>
                        </a:rPr>
                        <a:t>bei suaugusieji</a:t>
                      </a:r>
                      <a:endParaRPr lang="lt-LT" b="0" dirty="0"/>
                    </a:p>
                  </a:txBody>
                  <a:tcPr/>
                </a:tc>
                <a:extLst>
                  <a:ext uri="{0D108BD9-81ED-4DB2-BD59-A6C34878D82A}">
                    <a16:rowId xmlns:a16="http://schemas.microsoft.com/office/drawing/2014/main" val="2593578724"/>
                  </a:ext>
                </a:extLst>
              </a:tr>
              <a:tr h="1102825">
                <a:tc>
                  <a:txBody>
                    <a:bodyPr/>
                    <a:lstStyle/>
                    <a:p>
                      <a:r>
                        <a:rPr lang="lt-LT" dirty="0"/>
                        <a:t>Užsiėmimo tikslas</a:t>
                      </a:r>
                    </a:p>
                  </a:txBody>
                  <a:tcPr/>
                </a:tc>
                <a:tc>
                  <a:txBody>
                    <a:bodyPr/>
                    <a:lstStyle/>
                    <a:p>
                      <a:r>
                        <a:rPr lang="lt-LT" sz="1800" kern="1200" dirty="0">
                          <a:solidFill>
                            <a:schemeClr val="dk1"/>
                          </a:solidFill>
                          <a:effectLst/>
                          <a:latin typeface="+mn-lt"/>
                          <a:ea typeface="+mn-ea"/>
                          <a:cs typeface="+mn-cs"/>
                        </a:rPr>
                        <a:t>Praplėsti ir pagilinti dalyvių žinias, pateiks jiems įdomių, stulbinančių ir naudingų faktų bei informacijos apie naująsias technologijas ir šiuolaikinį internetą.</a:t>
                      </a:r>
                      <a:endParaRPr lang="lt-LT" b="0" dirty="0"/>
                    </a:p>
                  </a:txBody>
                  <a:tcPr/>
                </a:tc>
                <a:extLst>
                  <a:ext uri="{0D108BD9-81ED-4DB2-BD59-A6C34878D82A}">
                    <a16:rowId xmlns:a16="http://schemas.microsoft.com/office/drawing/2014/main" val="455193356"/>
                  </a:ext>
                </a:extLst>
              </a:tr>
              <a:tr h="593829">
                <a:tc>
                  <a:txBody>
                    <a:bodyPr/>
                    <a:lstStyle/>
                    <a:p>
                      <a:r>
                        <a:rPr lang="lt-LT" dirty="0"/>
                        <a:t>Grupės dydis</a:t>
                      </a:r>
                    </a:p>
                  </a:txBody>
                  <a:tcPr/>
                </a:tc>
                <a:tc>
                  <a:txBody>
                    <a:bodyPr/>
                    <a:lstStyle/>
                    <a:p>
                      <a:r>
                        <a:rPr lang="lt-LT" sz="1800" kern="1200" dirty="0">
                          <a:solidFill>
                            <a:schemeClr val="tx1"/>
                          </a:solidFill>
                          <a:effectLst/>
                          <a:latin typeface="+mn-lt"/>
                          <a:ea typeface="+mn-ea"/>
                          <a:cs typeface="+mn-cs"/>
                        </a:rPr>
                        <a:t>Neapribotas</a:t>
                      </a:r>
                      <a:endParaRPr lang="en-US" sz="1800" kern="1200" dirty="0">
                        <a:solidFill>
                          <a:schemeClr val="tx1"/>
                        </a:solidFill>
                        <a:effectLst/>
                        <a:latin typeface="+mn-lt"/>
                        <a:ea typeface="+mn-ea"/>
                        <a:cs typeface="+mn-cs"/>
                      </a:endParaRPr>
                    </a:p>
                  </a:txBody>
                  <a:tcPr/>
                </a:tc>
                <a:extLst>
                  <a:ext uri="{0D108BD9-81ED-4DB2-BD59-A6C34878D82A}">
                    <a16:rowId xmlns:a16="http://schemas.microsoft.com/office/drawing/2014/main" val="655531453"/>
                  </a:ext>
                </a:extLst>
              </a:tr>
              <a:tr h="593829">
                <a:tc>
                  <a:txBody>
                    <a:bodyPr/>
                    <a:lstStyle/>
                    <a:p>
                      <a:r>
                        <a:rPr lang="lt-LT" dirty="0"/>
                        <a:t>Trukmė</a:t>
                      </a:r>
                    </a:p>
                  </a:txBody>
                  <a:tcPr/>
                </a:tc>
                <a:tc>
                  <a:txBody>
                    <a:bodyPr/>
                    <a:lstStyle/>
                    <a:p>
                      <a:r>
                        <a:rPr lang="lt-LT" sz="1800" kern="1200" dirty="0">
                          <a:solidFill>
                            <a:schemeClr val="tx1"/>
                          </a:solidFill>
                          <a:effectLst/>
                          <a:latin typeface="+mn-lt"/>
                          <a:ea typeface="+mn-ea"/>
                          <a:cs typeface="+mn-cs"/>
                        </a:rPr>
                        <a:t>Apie 30 min. </a:t>
                      </a:r>
                      <a:endParaRPr lang="lt-LT" dirty="0">
                        <a:solidFill>
                          <a:schemeClr val="tx1"/>
                        </a:solidFill>
                      </a:endParaRPr>
                    </a:p>
                  </a:txBody>
                  <a:tcPr/>
                </a:tc>
                <a:extLst>
                  <a:ext uri="{0D108BD9-81ED-4DB2-BD59-A6C34878D82A}">
                    <a16:rowId xmlns:a16="http://schemas.microsoft.com/office/drawing/2014/main" val="3746494513"/>
                  </a:ext>
                </a:extLst>
              </a:tr>
              <a:tr h="1097461">
                <a:tc>
                  <a:txBody>
                    <a:bodyPr/>
                    <a:lstStyle/>
                    <a:p>
                      <a:r>
                        <a:rPr lang="lt-LT" dirty="0"/>
                        <a:t>Veiklai reikalingos priemonės</a:t>
                      </a:r>
                    </a:p>
                  </a:txBody>
                  <a:tcPr/>
                </a:tc>
                <a:tc>
                  <a:txBody>
                    <a:bodyPr/>
                    <a:lstStyle/>
                    <a:p>
                      <a:r>
                        <a:rPr lang="lt-LT" sz="1800" kern="1200" dirty="0">
                          <a:solidFill>
                            <a:schemeClr val="dk1"/>
                          </a:solidFill>
                          <a:effectLst/>
                          <a:latin typeface="+mn-lt"/>
                          <a:ea typeface="+mn-ea"/>
                          <a:cs typeface="+mn-cs"/>
                        </a:rPr>
                        <a:t>Kompiuteris, projektorius, išmanusis telefonas ir interneto ryšys.</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692719154"/>
                  </a:ext>
                </a:extLst>
              </a:tr>
            </a:tbl>
          </a:graphicData>
        </a:graphic>
      </p:graphicFrame>
    </p:spTree>
    <p:extLst>
      <p:ext uri="{BB962C8B-B14F-4D97-AF65-F5344CB8AC3E}">
        <p14:creationId xmlns:p14="http://schemas.microsoft.com/office/powerpoint/2010/main" val="3198302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Žaidimo pristatymas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a:bodyPr>
          <a:lstStyle/>
          <a:p>
            <a:pPr>
              <a:buFont typeface="Calibri" panose="020F0502020204030204" pitchFamily="34" charset="0"/>
              <a:buChar char="­"/>
            </a:pPr>
            <a:r>
              <a:rPr lang="lt-LT" dirty="0"/>
              <a:t>Viktoriną sudaro trys dalys po 5 klausimus.</a:t>
            </a:r>
          </a:p>
          <a:p>
            <a:pPr>
              <a:buFont typeface="Calibri" panose="020F0502020204030204" pitchFamily="34" charset="0"/>
              <a:buChar char="­"/>
            </a:pPr>
            <a:r>
              <a:rPr lang="lt-LT" dirty="0"/>
              <a:t>Pirmojoje dalyje yra klausimai, susiję su įdomiais statistiniais ir istoriniais faktais apie internetą, suteiksiantys žaidėjams bendrojo pobūdžio informacijos. </a:t>
            </a:r>
          </a:p>
          <a:p>
            <a:pPr>
              <a:buFont typeface="Calibri" panose="020F0502020204030204" pitchFamily="34" charset="0"/>
              <a:buChar char="­"/>
            </a:pPr>
            <a:r>
              <a:rPr lang="lt-LT" dirty="0"/>
              <a:t>Antrojoje dalyje yra klausimai, atitinkantys vieną iš teminės akcijos „ALL DIGITAL Week“ pagrindinių temų – medijų raštingumą. Šie klausimai leis suprasti, kas yra medijų raštingumas ir privers pagalvoti apie medijose pateikiamos informacijos patikimumą bei būdus, kuriais yra kuriamos naujienos internete. </a:t>
            </a:r>
          </a:p>
          <a:p>
            <a:pPr>
              <a:buFont typeface="Calibri" panose="020F0502020204030204" pitchFamily="34" charset="0"/>
              <a:buChar char="­"/>
            </a:pPr>
            <a:r>
              <a:rPr lang="lt-LT" dirty="0"/>
              <a:t>Trečioji dalis atspindi kitą „ALL DIGITAL Week“ temą – kibernetinį saugumą. Jos  klausimai suteiks informacijos ir patikrins dalyvių žinias.</a:t>
            </a:r>
            <a:endParaRPr lang="en-US" dirty="0"/>
          </a:p>
        </p:txBody>
      </p:sp>
    </p:spTree>
    <p:extLst>
      <p:ext uri="{BB962C8B-B14F-4D97-AF65-F5344CB8AC3E}">
        <p14:creationId xmlns:p14="http://schemas.microsoft.com/office/powerpoint/2010/main" val="1200971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Žaidimo pristatymas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a:bodyPr>
          <a:lstStyle/>
          <a:p>
            <a:pPr>
              <a:buFont typeface="Calibri" panose="020F0502020204030204" pitchFamily="34" charset="0"/>
              <a:buChar char="−"/>
            </a:pPr>
            <a:r>
              <a:rPr lang="lt-LT" dirty="0"/>
              <a:t>Interaktyvaus žaidimo metu kiekvienas dalyvis atsakinėja į klausimus individualiai arba komanda naudodamasis programėle „Kahoot“. </a:t>
            </a:r>
          </a:p>
          <a:p>
            <a:pPr>
              <a:buFont typeface="Calibri" panose="020F0502020204030204" pitchFamily="34" charset="0"/>
              <a:buChar char="−"/>
            </a:pPr>
            <a:r>
              <a:rPr lang="lt-LT" dirty="0"/>
              <a:t>Šio žaidimo principas – testiniai klausimai, į kuriuos reikia atsakyti kuo greičiau ir teisingai, o rezultatai matomi iškart po kiekvieno klausimo.</a:t>
            </a:r>
          </a:p>
          <a:p>
            <a:pPr>
              <a:buFont typeface="Calibri" panose="020F0502020204030204" pitchFamily="34" charset="0"/>
              <a:buChar char="−"/>
            </a:pPr>
            <a:r>
              <a:rPr lang="lt-LT" dirty="0"/>
              <a:t>Žaidimas yra nesudėtingas, nes nereikalauja specifinių žinių (atsakymus galima atspėti), tačiau yra azartiškas. Jį vesti labai paprasta, kadangi visi rezultatai skaičiuojami automatiškai.</a:t>
            </a:r>
          </a:p>
        </p:txBody>
      </p:sp>
    </p:spTree>
    <p:extLst>
      <p:ext uri="{BB962C8B-B14F-4D97-AF65-F5344CB8AC3E}">
        <p14:creationId xmlns:p14="http://schemas.microsoft.com/office/powerpoint/2010/main" val="3478627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pPr>
              <a:spcAft>
                <a:spcPts val="0"/>
              </a:spcAft>
            </a:pPr>
            <a:r>
              <a:rPr lang="lt-LT" u="sng" dirty="0">
                <a:solidFill>
                  <a:srgbClr val="249BD7"/>
                </a:solidFill>
                <a:latin typeface="Calibri" panose="020F0502020204030204" pitchFamily="34" charset="0"/>
                <a:ea typeface="Calibri" panose="020F0502020204030204" pitchFamily="34" charset="0"/>
              </a:rPr>
              <a:t>Informacija vedėjui</a:t>
            </a:r>
            <a:endParaRPr lang="en-US" u="sng" dirty="0">
              <a:solidFill>
                <a:srgbClr val="249BD7"/>
              </a:solidFill>
              <a:latin typeface="Calibri" panose="020F0502020204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489841"/>
            <a:ext cx="7643192" cy="3615299"/>
          </a:xfrm>
        </p:spPr>
        <p:txBody>
          <a:bodyPr>
            <a:normAutofit/>
          </a:bodyPr>
          <a:lstStyle/>
          <a:p>
            <a:pPr>
              <a:buFont typeface="Calibri" panose="020F0502020204030204" pitchFamily="34" charset="0"/>
              <a:buChar char="−"/>
            </a:pPr>
            <a:r>
              <a:rPr lang="lt-LT" dirty="0"/>
              <a:t>Dalyvius paskirstyti komandomis.</a:t>
            </a:r>
          </a:p>
          <a:p>
            <a:pPr>
              <a:buFont typeface="Calibri" panose="020F0502020204030204" pitchFamily="34" charset="0"/>
              <a:buChar char="−"/>
            </a:pPr>
            <a:r>
              <a:rPr lang="lt-LT" dirty="0"/>
              <a:t>Įsijungus projektorių pasirinkti žaidimą ir jį atverti. </a:t>
            </a:r>
          </a:p>
          <a:p>
            <a:pPr>
              <a:buFont typeface="Calibri" panose="020F0502020204030204" pitchFamily="34" charset="0"/>
              <a:buChar char="−"/>
            </a:pPr>
            <a:r>
              <a:rPr lang="lt-LT" dirty="0"/>
              <a:t>Prieš pradedant žaidimą, būtina žaidėjus įspėti, kad „Kahoot“ žaidimo metu galima pasirinkti tik vieną teisingą atsakymą. Šiame žaidime yra keli klausimai, kuriuose pateiktas daugiau nei vienas teisingas atsakymas, tačiau dalyviai vis tiek galės pasirinkti tik vieną (žaidime tiesiog nėra galimybės pasirinkti kelis teisingus atsakymus) – nuo to nenukentės jų taškų skaičius, tiesiog padidės tikimybė atsakyti teisingai.</a:t>
            </a:r>
          </a:p>
          <a:p>
            <a:pPr>
              <a:buFont typeface="Calibri" panose="020F0502020204030204" pitchFamily="34" charset="0"/>
              <a:buChar char="−"/>
            </a:pPr>
            <a:r>
              <a:rPr lang="lt-LT" dirty="0"/>
              <a:t>Žaidėjams prisijungus prie žaidimo, vedėjui reikės tiesiog keisti klausimus.</a:t>
            </a:r>
          </a:p>
          <a:p>
            <a:pPr>
              <a:buFont typeface="Calibri" panose="020F0502020204030204" pitchFamily="34" charset="0"/>
              <a:buChar char="−"/>
            </a:pPr>
            <a:r>
              <a:rPr lang="lt-LT" dirty="0"/>
              <a:t>Žaidėjų surinkti taškai bus apskaičiuojami automatiškai ir rodomi ekrane kiekvieną kartą pabaigus atsakinėti į klausimą. </a:t>
            </a:r>
          </a:p>
          <a:p>
            <a:pPr>
              <a:buFontTx/>
              <a:buChar char="-"/>
            </a:pPr>
            <a:endParaRPr lang="lt-LT" dirty="0"/>
          </a:p>
          <a:p>
            <a:pPr>
              <a:buFontTx/>
              <a:buChar char="-"/>
            </a:pPr>
            <a:endParaRPr lang="lt-LT" dirty="0"/>
          </a:p>
        </p:txBody>
      </p:sp>
    </p:spTree>
    <p:extLst>
      <p:ext uri="{BB962C8B-B14F-4D97-AF65-F5344CB8AC3E}">
        <p14:creationId xmlns:p14="http://schemas.microsoft.com/office/powerpoint/2010/main" val="4182070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pPr>
              <a:spcAft>
                <a:spcPts val="0"/>
              </a:spcAft>
            </a:pPr>
            <a:r>
              <a:rPr lang="lt-LT" u="sng" dirty="0">
                <a:solidFill>
                  <a:srgbClr val="249BD7"/>
                </a:solidFill>
                <a:latin typeface="Calibri" panose="020F0502020204030204" pitchFamily="34" charset="0"/>
                <a:ea typeface="Calibri" panose="020F0502020204030204" pitchFamily="34" charset="0"/>
              </a:rPr>
              <a:t>Informacija dalyviams</a:t>
            </a:r>
            <a:endParaRPr lang="en-US" u="sng" dirty="0">
              <a:solidFill>
                <a:srgbClr val="249BD7"/>
              </a:solidFill>
              <a:latin typeface="Calibri" panose="020F0502020204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a:bodyPr>
          <a:lstStyle/>
          <a:p>
            <a:pPr>
              <a:buFontTx/>
              <a:buChar char="-"/>
            </a:pPr>
            <a:r>
              <a:rPr lang="lt-LT" dirty="0"/>
              <a:t>Vienas iš komandos žaidėjų parsisiunčia į telefoną nemokamą programėlę „Kahoot“ arba apsilanko svetainėje https://kahoot.it/.</a:t>
            </a:r>
          </a:p>
          <a:p>
            <a:pPr>
              <a:buFontTx/>
              <a:buChar char="-"/>
            </a:pPr>
            <a:r>
              <a:rPr lang="lt-LT" dirty="0"/>
              <a:t> Įvedusi į programėlę projektoriuje matomą kodą, komanda prisijungs prie žaidimo ir, įrašiusi savo grupės pavadinimą, galės pradėti žaidimą.</a:t>
            </a:r>
          </a:p>
          <a:p>
            <a:pPr>
              <a:buFontTx/>
              <a:buChar char="-"/>
            </a:pPr>
            <a:endParaRPr lang="lt-LT" dirty="0"/>
          </a:p>
        </p:txBody>
      </p:sp>
    </p:spTree>
    <p:extLst>
      <p:ext uri="{BB962C8B-B14F-4D97-AF65-F5344CB8AC3E}">
        <p14:creationId xmlns:p14="http://schemas.microsoft.com/office/powerpoint/2010/main" val="3623169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Žaidimo eiga</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513491"/>
            <a:ext cx="7643192" cy="3591650"/>
          </a:xfrm>
        </p:spPr>
        <p:txBody>
          <a:bodyPr>
            <a:normAutofit lnSpcReduction="10000"/>
          </a:bodyPr>
          <a:lstStyle/>
          <a:p>
            <a:pPr>
              <a:buFont typeface="Calibri" panose="020F0502020204030204" pitchFamily="34" charset="0"/>
              <a:buChar char="−"/>
            </a:pPr>
            <a:r>
              <a:rPr lang="lt-LT" dirty="0"/>
              <a:t>Projektoriaus ekrane pasirodys klausimas ir 4 galimi atsakymai. Šie atsakymai bus pateikti skirtingos spalvos langeliuose (langeliai taip pat bus pažymėti ir tam tikra geometrine figūra, tad žaidime galės dalyvauti spalvinės regos sutrikimus turintys žmonės). </a:t>
            </a:r>
          </a:p>
          <a:p>
            <a:pPr>
              <a:buFont typeface="Calibri" panose="020F0502020204030204" pitchFamily="34" charset="0"/>
              <a:buChar char="−"/>
            </a:pPr>
            <a:r>
              <a:rPr lang="lt-LT" dirty="0"/>
              <a:t>Perskaitę klausimą, žaidėjai savo telefonuose turi pasirinkti teisingą atsakymą, kuris telefone atitiks tą patį langelį, kaip ir projektoriaus ekrane.</a:t>
            </a:r>
          </a:p>
          <a:p>
            <a:pPr>
              <a:buFont typeface="Calibri" panose="020F0502020204030204" pitchFamily="34" charset="0"/>
              <a:buChar char="−"/>
            </a:pPr>
            <a:r>
              <a:rPr lang="lt-LT" dirty="0"/>
              <a:t>Žaidimo esmė – teisingą atsakymą pasirinkti kuo greičiau, nes atsakymo greitumas žaidėjui prideda papildomų taškų. </a:t>
            </a:r>
          </a:p>
          <a:p>
            <a:pPr>
              <a:buFont typeface="Calibri" panose="020F0502020204030204" pitchFamily="34" charset="0"/>
              <a:buChar char="−"/>
            </a:pPr>
            <a:r>
              <a:rPr lang="lt-LT" dirty="0"/>
              <a:t>Po kiekvieno klausimo visoms komandoms pasirinkus atsakymą, rekomenduojama klausimą ir atsakymą aptarti. </a:t>
            </a:r>
          </a:p>
          <a:p>
            <a:pPr>
              <a:buFont typeface="Calibri" panose="020F0502020204030204" pitchFamily="34" charset="0"/>
              <a:buChar char="−"/>
            </a:pPr>
            <a:r>
              <a:rPr lang="lt-LT" dirty="0"/>
              <a:t>Atsakius į visus klausimus ekrane bus matomos trys komandos, surinkusios daugiausiai taškų.</a:t>
            </a:r>
            <a:endParaRPr lang="en-US" dirty="0"/>
          </a:p>
          <a:p>
            <a:pPr>
              <a:buFontTx/>
              <a:buChar char="-"/>
            </a:pPr>
            <a:endParaRPr lang="lt-LT" dirty="0"/>
          </a:p>
        </p:txBody>
      </p:sp>
    </p:spTree>
    <p:extLst>
      <p:ext uri="{BB962C8B-B14F-4D97-AF65-F5344CB8AC3E}">
        <p14:creationId xmlns:p14="http://schemas.microsoft.com/office/powerpoint/2010/main" val="851131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13072" y="3814268"/>
            <a:ext cx="5796684" cy="587073"/>
          </a:xfrm>
        </p:spPr>
        <p:txBody>
          <a:bodyPr>
            <a:noAutofit/>
          </a:bodyPr>
          <a:lstStyle/>
          <a:p>
            <a:r>
              <a:rPr lang="lt-LT" sz="4500" b="1" dirty="0">
                <a:solidFill>
                  <a:srgbClr val="249BD7"/>
                </a:solidFill>
              </a:rPr>
              <a:t>Sėkmės!</a:t>
            </a:r>
          </a:p>
        </p:txBody>
      </p:sp>
      <p:pic>
        <p:nvPicPr>
          <p:cNvPr id="6" name="Picture 5">
            <a:extLst>
              <a:ext uri="{FF2B5EF4-FFF2-40B4-BE49-F238E27FC236}">
                <a16:creationId xmlns:a16="http://schemas.microsoft.com/office/drawing/2014/main" id="{CFBF73D7-DC40-4981-BAA0-DA35AE60CB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3517" y="4685337"/>
            <a:ext cx="1620180" cy="743913"/>
          </a:xfrm>
          <a:prstGeom prst="rect">
            <a:avLst/>
          </a:prstGeom>
        </p:spPr>
      </p:pic>
      <p:pic>
        <p:nvPicPr>
          <p:cNvPr id="10" name="Picture 9" descr="prisijungusi LT.jpg">
            <a:extLst>
              <a:ext uri="{FF2B5EF4-FFF2-40B4-BE49-F238E27FC236}">
                <a16:creationId xmlns:a16="http://schemas.microsoft.com/office/drawing/2014/main" id="{02D610DB-B587-4EF3-81CB-CAEF3B315571}"/>
              </a:ext>
            </a:extLst>
          </p:cNvPr>
          <p:cNvPicPr>
            <a:picLocks noChangeAspect="1"/>
          </p:cNvPicPr>
          <p:nvPr/>
        </p:nvPicPr>
        <p:blipFill>
          <a:blip r:embed="rId3" cstate="print"/>
          <a:stretch>
            <a:fillRect/>
          </a:stretch>
        </p:blipFill>
        <p:spPr>
          <a:xfrm>
            <a:off x="259229" y="4859301"/>
            <a:ext cx="1720483" cy="395985"/>
          </a:xfrm>
          <a:prstGeom prst="rect">
            <a:avLst/>
          </a:prstGeom>
        </p:spPr>
      </p:pic>
    </p:spTree>
    <p:extLst>
      <p:ext uri="{BB962C8B-B14F-4D97-AF65-F5344CB8AC3E}">
        <p14:creationId xmlns:p14="http://schemas.microsoft.com/office/powerpoint/2010/main" val="2213415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C0FD3C6D76704BB0FC4E1CE8388A04" ma:contentTypeVersion="7" ma:contentTypeDescription="Create a new document." ma:contentTypeScope="" ma:versionID="e85260ddaafe475a47c61b5d43e3082b">
  <xsd:schema xmlns:xsd="http://www.w3.org/2001/XMLSchema" xmlns:xs="http://www.w3.org/2001/XMLSchema" xmlns:p="http://schemas.microsoft.com/office/2006/metadata/properties" xmlns:ns2="49cc1fb8-9d37-45e7-9b16-5dba39ba3bae" targetNamespace="http://schemas.microsoft.com/office/2006/metadata/properties" ma:root="true" ma:fieldsID="23c1c27a1feca62b3c03fe73b95f4e62" ns2:_="">
    <xsd:import namespace="49cc1fb8-9d37-45e7-9b16-5dba39ba3b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EventHashCode" minOccurs="0"/>
                <xsd:element ref="ns2:MediaServiceGenerationTim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cc1fb8-9d37-45e7-9b16-5dba39ba3b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857BD2B-F969-4075-A68E-5E278EF39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cc1fb8-9d37-45e7-9b16-5dba39ba3b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674E4E-0413-43AD-A637-301055918770}">
  <ds:schemaRefs>
    <ds:schemaRef ds:uri="http://schemas.microsoft.com/sharepoint/v3/contenttype/forms"/>
  </ds:schemaRefs>
</ds:datastoreItem>
</file>

<file path=customXml/itemProps3.xml><?xml version="1.0" encoding="utf-8"?>
<ds:datastoreItem xmlns:ds="http://schemas.openxmlformats.org/officeDocument/2006/customXml" ds:itemID="{A3940CFB-A5DF-440E-8056-9297E8D06949}">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49cc1fb8-9d37-45e7-9b16-5dba39ba3ba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1090</TotalTime>
  <Words>498</Words>
  <Application>Microsoft Office PowerPoint</Application>
  <PresentationFormat>On-screen Show (16:10)</PresentationFormat>
  <Paragraphs>37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PowerPoint Presentation</vt:lpstr>
      <vt:lpstr>Viktorina</vt:lpstr>
      <vt:lpstr>Žaidimo pristatymas</vt:lpstr>
      <vt:lpstr>Žaidimo pristatymas</vt:lpstr>
      <vt:lpstr>Informacija vedėjui</vt:lpstr>
      <vt:lpstr>Informacija dalyviams</vt:lpstr>
      <vt:lpstr>Žaidimo eiga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„Senjorų dienos internete 2018”   lapkričio 5-9 d.   Užsiėmimų gidas bibliotekai</dc:title>
  <dc:creator>Deimantė Ežerskytė</dc:creator>
  <cp:lastModifiedBy>Ginta Liberytė</cp:lastModifiedBy>
  <cp:revision>80</cp:revision>
  <dcterms:created xsi:type="dcterms:W3CDTF">2018-10-23T06:33:07Z</dcterms:created>
  <dcterms:modified xsi:type="dcterms:W3CDTF">2019-03-13T11:59:16Z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