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328" r:id="rId5"/>
    <p:sldId id="329" r:id="rId6"/>
    <p:sldId id="332" r:id="rId7"/>
    <p:sldId id="330" r:id="rId8"/>
    <p:sldId id="331" r:id="rId9"/>
    <p:sldId id="334" r:id="rId10"/>
    <p:sldId id="335" r:id="rId11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9A0CF49-2CE0-48E7-9D2D-8B7105EB99EC}">
          <p14:sldIdLst>
            <p14:sldId id="328"/>
            <p14:sldId id="329"/>
            <p14:sldId id="332"/>
            <p14:sldId id="330"/>
            <p14:sldId id="331"/>
            <p14:sldId id="334"/>
            <p14:sldId id="33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80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eimantė Ežerskytė" initials="DE" lastIdx="1" clrIdx="0">
    <p:extLst>
      <p:ext uri="{19B8F6BF-5375-455C-9EA6-DF929625EA0E}">
        <p15:presenceInfo xmlns:p15="http://schemas.microsoft.com/office/powerpoint/2012/main" userId="Deimantė Ežerskytė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BEEA88"/>
    <a:srgbClr val="53AF32"/>
    <a:srgbClr val="FCC826"/>
    <a:srgbClr val="FACE3E"/>
    <a:srgbClr val="99FF99"/>
    <a:srgbClr val="FFFFFF"/>
    <a:srgbClr val="FFFF66"/>
    <a:srgbClr val="FFFF99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7" autoAdjust="0"/>
    <p:restoredTop sz="94660"/>
  </p:normalViewPr>
  <p:slideViewPr>
    <p:cSldViewPr snapToGrid="0">
      <p:cViewPr varScale="1">
        <p:scale>
          <a:sx n="97" d="100"/>
          <a:sy n="97" d="100"/>
        </p:scale>
        <p:origin x="1140" y="84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virsus ppt_2.jp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1"/>
            <a:ext cx="9144000" cy="227257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3649" y="3145532"/>
            <a:ext cx="6408712" cy="1296144"/>
          </a:xfrm>
        </p:spPr>
        <p:txBody>
          <a:bodyPr/>
          <a:lstStyle>
            <a:lvl1pPr algn="ctr">
              <a:defRPr>
                <a:solidFill>
                  <a:srgbClr val="00990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4441676"/>
            <a:ext cx="6440760" cy="64807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1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onas ppt_1.jp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444487" cy="5715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990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896" marR="0" indent="-342896" algn="l" defTabSz="914391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lvl1pPr>
            <a:lvl2pPr>
              <a:buFont typeface="Arial" pitchFamily="34" charset="0"/>
              <a:buChar char="•"/>
              <a:defRPr/>
            </a:lvl2pPr>
          </a:lstStyle>
          <a:p>
            <a:pPr marL="342896" marR="0" lvl="0" indent="-342896" algn="l" defTabSz="914391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A79822A-D88A-4847-9F98-E3A36978CE5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7589" y="249619"/>
            <a:ext cx="1568174" cy="31363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onas ppt_1.jp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444487" cy="5715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990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2896" marR="0" indent="-342896" algn="l" defTabSz="914391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 baseline="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marL="342896" marR="0" lvl="0" indent="-342896" algn="l" defTabSz="914391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text styles</a:t>
            </a:r>
            <a:r>
              <a:rPr lang="lt-LT"/>
              <a:t>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6DF724A-1A7C-4814-B8E6-4CFA6C66678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7589" y="249619"/>
            <a:ext cx="1568174" cy="31363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sonas ppt_1.jp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444487" cy="571500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610" y="1279261"/>
            <a:ext cx="3453780" cy="533136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196" indent="0">
              <a:buNone/>
              <a:defRPr sz="2000" b="1"/>
            </a:lvl2pPr>
            <a:lvl3pPr marL="914391" indent="0">
              <a:buNone/>
              <a:defRPr sz="1800" b="1"/>
            </a:lvl3pPr>
            <a:lvl4pPr marL="1371587" indent="0">
              <a:buNone/>
              <a:defRPr sz="1600" b="1"/>
            </a:lvl4pPr>
            <a:lvl5pPr marL="1828782" indent="0">
              <a:buNone/>
              <a:defRPr sz="1600" b="1"/>
            </a:lvl5pPr>
            <a:lvl6pPr marL="2285978" indent="0">
              <a:buNone/>
              <a:defRPr sz="1600" b="1"/>
            </a:lvl6pPr>
            <a:lvl7pPr marL="2743173" indent="0">
              <a:buNone/>
              <a:defRPr sz="1600" b="1"/>
            </a:lvl7pPr>
            <a:lvl8pPr marL="3200368" indent="0">
              <a:buNone/>
              <a:defRPr sz="1600" b="1"/>
            </a:lvl8pPr>
            <a:lvl9pPr marL="365756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3610" y="1812396"/>
            <a:ext cx="3453780" cy="32927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buFont typeface="Arial" pitchFamily="34" charset="0"/>
              <a:buChar char="•"/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279261"/>
            <a:ext cx="4041775" cy="533136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196" indent="0">
              <a:buNone/>
              <a:defRPr sz="2000" b="1"/>
            </a:lvl2pPr>
            <a:lvl3pPr marL="914391" indent="0">
              <a:buNone/>
              <a:defRPr sz="1800" b="1"/>
            </a:lvl3pPr>
            <a:lvl4pPr marL="1371587" indent="0">
              <a:buNone/>
              <a:defRPr sz="1600" b="1"/>
            </a:lvl4pPr>
            <a:lvl5pPr marL="1828782" indent="0">
              <a:buNone/>
              <a:defRPr sz="1600" b="1"/>
            </a:lvl5pPr>
            <a:lvl6pPr marL="2285978" indent="0">
              <a:buNone/>
              <a:defRPr sz="1600" b="1"/>
            </a:lvl6pPr>
            <a:lvl7pPr marL="2743173" indent="0">
              <a:buNone/>
              <a:defRPr sz="1600" b="1"/>
            </a:lvl7pPr>
            <a:lvl8pPr marL="3200368" indent="0">
              <a:buNone/>
              <a:defRPr sz="1600" b="1"/>
            </a:lvl8pPr>
            <a:lvl9pPr marL="365756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1812396"/>
            <a:ext cx="4041775" cy="32927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buFont typeface="Arial" pitchFamily="34" charset="0"/>
              <a:buChar char="•"/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1043608" y="481236"/>
            <a:ext cx="7581528" cy="952500"/>
          </a:xfrm>
        </p:spPr>
        <p:txBody>
          <a:bodyPr/>
          <a:lstStyle>
            <a:lvl1pPr>
              <a:defRPr>
                <a:solidFill>
                  <a:srgbClr val="00990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658E184-6B97-4B17-A8C2-8C855FA7CCD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7589" y="249619"/>
            <a:ext cx="1568174" cy="313635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608" y="481236"/>
            <a:ext cx="7581528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608" y="1633367"/>
            <a:ext cx="7643192" cy="3471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3" r:id="rId4"/>
  </p:sldLayoutIdLst>
  <p:txStyles>
    <p:titleStyle>
      <a:lvl1pPr algn="l" defTabSz="914391" rtl="0" eaLnBrk="1" latinLnBrk="0" hangingPunct="1">
        <a:spcBef>
          <a:spcPct val="0"/>
        </a:spcBef>
        <a:buNone/>
        <a:defRPr sz="2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6" indent="-342896" algn="l" defTabSz="914391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43" indent="-285747" algn="l" defTabSz="914391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88" indent="-228597" algn="l" defTabSz="914391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84" indent="-228597" algn="l" defTabSz="914391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79" indent="-228597" algn="l" defTabSz="914391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75" indent="-228597" algn="l" defTabSz="91439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70" indent="-228597" algn="l" defTabSz="91439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66" indent="-228597" algn="l" defTabSz="91439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61" indent="-228597" algn="l" defTabSz="91439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6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1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87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82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78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73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68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63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3658" y="3373403"/>
            <a:ext cx="5796684" cy="1176992"/>
          </a:xfrm>
        </p:spPr>
        <p:txBody>
          <a:bodyPr>
            <a:noAutofit/>
          </a:bodyPr>
          <a:lstStyle/>
          <a:p>
            <a:r>
              <a:rPr lang="lt-LT" sz="3000" b="1" dirty="0">
                <a:solidFill>
                  <a:srgbClr val="009900"/>
                </a:solidFill>
              </a:rPr>
              <a:t>Interaktyvi veikla</a:t>
            </a:r>
          </a:p>
          <a:p>
            <a:r>
              <a:rPr lang="lt-LT" sz="3000" b="1" dirty="0">
                <a:solidFill>
                  <a:srgbClr val="009900"/>
                </a:solidFill>
              </a:rPr>
              <a:t>Laikas „prisijungus“ ir „atsijungus“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FBF73D7-DC40-4981-BAA0-DA35AE60CB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3517" y="4685337"/>
            <a:ext cx="1620180" cy="743913"/>
          </a:xfrm>
          <a:prstGeom prst="rect">
            <a:avLst/>
          </a:prstGeom>
        </p:spPr>
      </p:pic>
      <p:pic>
        <p:nvPicPr>
          <p:cNvPr id="10" name="Picture 9" descr="prisijungusi LT.jpg">
            <a:extLst>
              <a:ext uri="{FF2B5EF4-FFF2-40B4-BE49-F238E27FC236}">
                <a16:creationId xmlns:a16="http://schemas.microsoft.com/office/drawing/2014/main" id="{02D610DB-B587-4EF3-81CB-CAEF3B315571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9229" y="4859301"/>
            <a:ext cx="1720483" cy="395985"/>
          </a:xfrm>
          <a:prstGeom prst="rect">
            <a:avLst/>
          </a:prstGeom>
        </p:spPr>
      </p:pic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95690AB7-FF77-40A6-A01E-8155D0589B2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8955" y="1164605"/>
            <a:ext cx="3746090" cy="2040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7622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B5B1C-AE10-450A-9C5A-BC1F44F262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u="sng" dirty="0"/>
              <a:t>Laikas „prisijungus“ ir „atsijungus“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8B3AEBC-D1AB-43C0-B366-A42256F48C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322908"/>
              </p:ext>
            </p:extLst>
          </p:nvPr>
        </p:nvGraphicFramePr>
        <p:xfrm>
          <a:off x="1435533" y="1597025"/>
          <a:ext cx="7051242" cy="294132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648572">
                  <a:extLst>
                    <a:ext uri="{9D8B030D-6E8A-4147-A177-3AD203B41FA5}">
                      <a16:colId xmlns:a16="http://schemas.microsoft.com/office/drawing/2014/main" val="4017367432"/>
                    </a:ext>
                  </a:extLst>
                </a:gridCol>
                <a:gridCol w="4402670">
                  <a:extLst>
                    <a:ext uri="{9D8B030D-6E8A-4147-A177-3AD203B41FA5}">
                      <a16:colId xmlns:a16="http://schemas.microsoft.com/office/drawing/2014/main" val="42190980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lt-LT" b="0" dirty="0"/>
                        <a:t>Tikslinė grupė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Jaunesniųjų klasių mokiniai (1-6 klasės)</a:t>
                      </a:r>
                      <a:endParaRPr lang="lt-LT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35787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/>
                        <a:t>Užsiėmimo tikslas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Aptarti veiklas ir laiką, leidžiamą be technologijų: interneto, kompiuterio, telefono ir pan.</a:t>
                      </a:r>
                      <a:endParaRPr lang="lt-LT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5193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/>
                        <a:t>Grupės dydis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/>
                        <a:t>Apie 10 mokinių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55314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/>
                        <a:t>Trukmė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/>
                        <a:t>Apie 20-30 min.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64945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/>
                        <a:t>Veiklai reikalingos priemonės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lt-LT" dirty="0"/>
                        <a:t>lapeliai su užrašytomis įvairiomis veiklomis, iliustruojančiomis veiklas be technologijų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27191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83028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0F773-9229-4D72-BCBA-E52B0E7DE0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u="sng" dirty="0"/>
              <a:t>Pasiruošimas veiklai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D0A215-1BA7-4E50-8AEC-EAEF69BBFF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lt-LT" dirty="0"/>
              <a:t>Pasiruošiama apie 10-20 lapelių su įvairiomis veiklomis, ką galima veikti be technologijų.</a:t>
            </a:r>
          </a:p>
          <a:p>
            <a:pPr marL="0" indent="0">
              <a:buNone/>
            </a:pPr>
            <a:r>
              <a:rPr lang="lt-LT" dirty="0"/>
              <a:t>Veiklų pavyzdžiai:</a:t>
            </a:r>
          </a:p>
          <a:p>
            <a:pPr>
              <a:buFontTx/>
              <a:buChar char="-"/>
            </a:pPr>
            <a:r>
              <a:rPr lang="lt-LT" dirty="0"/>
              <a:t>atostogauju pas senelius kaime</a:t>
            </a:r>
          </a:p>
          <a:p>
            <a:pPr>
              <a:buFontTx/>
              <a:buChar char="-"/>
            </a:pPr>
            <a:r>
              <a:rPr lang="lt-LT" dirty="0"/>
              <a:t>žaidžiu žaidimų aikštelėje</a:t>
            </a:r>
          </a:p>
          <a:p>
            <a:pPr>
              <a:buFontTx/>
              <a:buChar char="-"/>
            </a:pPr>
            <a:r>
              <a:rPr lang="lt-LT" dirty="0"/>
              <a:t>atostogauju su šeima prie jūros</a:t>
            </a:r>
          </a:p>
          <a:p>
            <a:pPr>
              <a:buFontTx/>
              <a:buChar char="-"/>
            </a:pPr>
            <a:r>
              <a:rPr lang="lt-LT" dirty="0"/>
              <a:t>uogauju</a:t>
            </a:r>
          </a:p>
          <a:p>
            <a:pPr>
              <a:buFontTx/>
              <a:buChar char="-"/>
            </a:pPr>
            <a:r>
              <a:rPr lang="lt-LT" dirty="0"/>
              <a:t>grybauju</a:t>
            </a:r>
          </a:p>
          <a:p>
            <a:pPr>
              <a:buFontTx/>
              <a:buChar char="-"/>
            </a:pPr>
            <a:r>
              <a:rPr lang="lt-LT" dirty="0"/>
              <a:t>klausau muzikos (rokenrolo)</a:t>
            </a:r>
          </a:p>
          <a:p>
            <a:pPr>
              <a:buFontTx/>
              <a:buChar char="-"/>
            </a:pPr>
            <a:r>
              <a:rPr lang="lt-LT" dirty="0"/>
              <a:t>žvejoju</a:t>
            </a:r>
          </a:p>
          <a:p>
            <a:pPr>
              <a:buFontTx/>
              <a:buChar char="-"/>
            </a:pPr>
            <a:r>
              <a:rPr lang="lt-LT" dirty="0"/>
              <a:t>kepu bandeles</a:t>
            </a:r>
          </a:p>
          <a:p>
            <a:pPr>
              <a:buFontTx/>
              <a:buChar char="-"/>
            </a:pPr>
            <a:r>
              <a:rPr lang="lt-LT" dirty="0"/>
              <a:t>lipdau sniego senį</a:t>
            </a:r>
          </a:p>
          <a:p>
            <a:pPr>
              <a:buFontTx/>
              <a:buChar char="-"/>
            </a:pPr>
            <a:r>
              <a:rPr lang="lt-LT" dirty="0"/>
              <a:t>..........</a:t>
            </a:r>
          </a:p>
          <a:p>
            <a:pPr>
              <a:buFontTx/>
              <a:buChar char="-"/>
            </a:pP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9046264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0F773-9229-4D72-BCBA-E52B0E7DE0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u="sng" dirty="0"/>
              <a:t>Užsiėmimo eiga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D0A215-1BA7-4E50-8AEC-EAEF69BBFF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lt-LT" dirty="0"/>
              <a:t>Veiklos koordinatorius pradeda nuo trumpos diskusijos su vaikais:</a:t>
            </a:r>
          </a:p>
          <a:p>
            <a:pPr>
              <a:buFontTx/>
              <a:buChar char="-"/>
            </a:pPr>
            <a:r>
              <a:rPr lang="lt-LT" dirty="0"/>
              <a:t>kiek laiko jie per dieną ar savaitgaliais praleidžia prie interneto (kompiuteryje, planšetėje, išmaniajame įrenginyje)? </a:t>
            </a:r>
          </a:p>
          <a:p>
            <a:pPr>
              <a:buFontTx/>
              <a:buChar char="-"/>
            </a:pPr>
            <a:r>
              <a:rPr lang="lt-LT" dirty="0"/>
              <a:t>ką internete veikia?</a:t>
            </a:r>
          </a:p>
          <a:p>
            <a:pPr>
              <a:buFontTx/>
              <a:buChar char="-"/>
            </a:pPr>
            <a:r>
              <a:rPr lang="lt-LT" dirty="0"/>
              <a:t>kokius žaidimus žaidžia, kokius socialinius tinklus naudoja, kokiu tikslu būna internete daugiausia?</a:t>
            </a:r>
          </a:p>
          <a:p>
            <a:pPr>
              <a:buFontTx/>
              <a:buChar char="-"/>
            </a:pPr>
            <a:r>
              <a:rPr lang="lt-LT" dirty="0"/>
              <a:t>ką veikia, kai nesinaudoja technologijomis? </a:t>
            </a:r>
          </a:p>
          <a:p>
            <a:pPr>
              <a:buFontTx/>
              <a:buChar char="-"/>
            </a:pPr>
            <a:r>
              <a:rPr lang="lt-LT" dirty="0"/>
              <a:t>ar žino, kad gali atsirasti ir priklausomybė nuo kompiuterio?</a:t>
            </a:r>
          </a:p>
          <a:p>
            <a:pPr>
              <a:buFontTx/>
              <a:buChar char="-"/>
            </a:pPr>
            <a:r>
              <a:rPr lang="lt-LT" dirty="0"/>
              <a:t>kokie naudojimosi internetu pliusai ir minusai?</a:t>
            </a:r>
          </a:p>
        </p:txBody>
      </p:sp>
    </p:spTree>
    <p:extLst>
      <p:ext uri="{BB962C8B-B14F-4D97-AF65-F5344CB8AC3E}">
        <p14:creationId xmlns:p14="http://schemas.microsoft.com/office/powerpoint/2010/main" val="851131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0F773-9229-4D72-BCBA-E52B0E7DE0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u="sng" dirty="0"/>
              <a:t>Užsiėmimo eiga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D0A215-1BA7-4E50-8AEC-EAEF69BBFF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lt-LT" dirty="0"/>
              <a:t>Vaikams skiriama praktinė užduotis – ŠARADŲ ŽAIDIMAS:</a:t>
            </a:r>
          </a:p>
          <a:p>
            <a:pPr>
              <a:buFontTx/>
              <a:buChar char="-"/>
            </a:pPr>
            <a:r>
              <a:rPr lang="lt-LT" dirty="0"/>
              <a:t>koordinatorius visą grupę padalija į dvi komandas (geriausia 5-6 vaikai grupėje);</a:t>
            </a:r>
          </a:p>
          <a:p>
            <a:pPr>
              <a:buFontTx/>
              <a:buChar char="-"/>
            </a:pPr>
            <a:r>
              <a:rPr lang="lt-LT" dirty="0"/>
              <a:t>žaidžiamos šarados „Ką vasarą veikiu be kompiuterio?“;</a:t>
            </a:r>
          </a:p>
          <a:p>
            <a:pPr>
              <a:buFontTx/>
              <a:buChar char="-"/>
            </a:pPr>
            <a:r>
              <a:rPr lang="lt-LT" dirty="0"/>
              <a:t>kiekviena komanda traukia paruoštus lapelius su įvairių veiklų pavadinimais, tarpusavyje tyliai apsitaria ir turi suvaidinti užrašytą veiklą taip, kad kita komanda ją atspėtų;</a:t>
            </a:r>
          </a:p>
          <a:p>
            <a:pPr>
              <a:buFontTx/>
              <a:buChar char="-"/>
            </a:pPr>
            <a:r>
              <a:rPr lang="lt-LT" dirty="0"/>
              <a:t>esant jaunesniems vaikams koordinatorius padeda ir pataria vaikams sugalvojant, kaip geriausia suvaidinti; </a:t>
            </a:r>
          </a:p>
          <a:p>
            <a:pPr>
              <a:buFontTx/>
              <a:buChar char="-"/>
            </a:pPr>
            <a:r>
              <a:rPr lang="lt-LT" dirty="0"/>
              <a:t>žaidžiama tol, kol pasibaigia veiklai skirtas laikas.</a:t>
            </a:r>
          </a:p>
          <a:p>
            <a:pPr>
              <a:buFontTx/>
              <a:buChar char="-"/>
            </a:pPr>
            <a:endParaRPr lang="lt-LT" sz="1000" dirty="0"/>
          </a:p>
          <a:p>
            <a:pPr>
              <a:buFontTx/>
              <a:buChar char="-"/>
            </a:pPr>
            <a:r>
              <a:rPr lang="lt-LT" dirty="0"/>
              <a:t>veikla užbaigiama išvadomis, kad yra daug veiklos ir be technologijų, klausimais, ką vaikai tą dieną veiks po pamokų (ar naudosis technologijomis ar ne</a:t>
            </a:r>
            <a:r>
              <a:rPr lang="lt-LT" dirty="0">
                <a:sym typeface="Wingdings" panose="05000000000000000000" pitchFamily="2" charset="2"/>
              </a:rPr>
              <a:t>) </a:t>
            </a:r>
            <a:r>
              <a:rPr lang="lt-LT" dirty="0"/>
              <a:t>ir pan. </a:t>
            </a:r>
          </a:p>
          <a:p>
            <a:pPr>
              <a:buFontTx/>
              <a:buChar char="-"/>
            </a:pPr>
            <a:endParaRPr lang="lt-LT" dirty="0"/>
          </a:p>
          <a:p>
            <a:pPr>
              <a:buFontTx/>
              <a:buChar char="-"/>
            </a:pPr>
            <a:endParaRPr lang="lt-LT" dirty="0"/>
          </a:p>
          <a:p>
            <a:pPr>
              <a:buFontTx/>
              <a:buChar char="-"/>
            </a:pP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0166126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0F773-9229-4D72-BCBA-E52B0E7DE0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u="sng" dirty="0"/>
              <a:t>Praktiniai patarimai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D0A215-1BA7-4E50-8AEC-EAEF69BBFF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lt-LT" dirty="0"/>
              <a:t>Žaidimui reikia šiek tiek daugiau erdvės vaikų judėjimui;</a:t>
            </a:r>
          </a:p>
          <a:p>
            <a:pPr>
              <a:buFontTx/>
              <a:buChar char="-"/>
            </a:pPr>
            <a:r>
              <a:rPr lang="lt-LT" dirty="0"/>
              <a:t>jei vaikų grupė didesnė nei 15 dalyvių, rekomenduojama ją dalinti į dvi dalis, ir šią veiklą vedant skirtingiems koordinatoriams atlikti grupėmis atskirai.</a:t>
            </a:r>
          </a:p>
          <a:p>
            <a:pPr marL="0" indent="0">
              <a:buNone/>
            </a:pP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9461665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3658" y="3819524"/>
            <a:ext cx="5796684" cy="587073"/>
          </a:xfrm>
        </p:spPr>
        <p:txBody>
          <a:bodyPr>
            <a:noAutofit/>
          </a:bodyPr>
          <a:lstStyle/>
          <a:p>
            <a:r>
              <a:rPr lang="lt-LT" sz="4500" b="1" dirty="0">
                <a:solidFill>
                  <a:srgbClr val="009900"/>
                </a:solidFill>
              </a:rPr>
              <a:t>Sėkmės!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FBF73D7-DC40-4981-BAA0-DA35AE60CB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3517" y="4685337"/>
            <a:ext cx="1620180" cy="743913"/>
          </a:xfrm>
          <a:prstGeom prst="rect">
            <a:avLst/>
          </a:prstGeom>
        </p:spPr>
      </p:pic>
      <p:pic>
        <p:nvPicPr>
          <p:cNvPr id="10" name="Picture 9" descr="prisijungusi LT.jpg">
            <a:extLst>
              <a:ext uri="{FF2B5EF4-FFF2-40B4-BE49-F238E27FC236}">
                <a16:creationId xmlns:a16="http://schemas.microsoft.com/office/drawing/2014/main" id="{02D610DB-B587-4EF3-81CB-CAEF3B315571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9229" y="4859301"/>
            <a:ext cx="1720483" cy="395985"/>
          </a:xfrm>
          <a:prstGeom prst="rect">
            <a:avLst/>
          </a:prstGeom>
        </p:spPr>
      </p:pic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95690AB7-FF77-40A6-A01E-8155D0589B2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8955" y="1571535"/>
            <a:ext cx="3746090" cy="2040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34159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AC0FD3C6D76704BB0FC4E1CE8388A04" ma:contentTypeVersion="7" ma:contentTypeDescription="Create a new document." ma:contentTypeScope="" ma:versionID="e85260ddaafe475a47c61b5d43e3082b">
  <xsd:schema xmlns:xsd="http://www.w3.org/2001/XMLSchema" xmlns:xs="http://www.w3.org/2001/XMLSchema" xmlns:p="http://schemas.microsoft.com/office/2006/metadata/properties" xmlns:ns2="49cc1fb8-9d37-45e7-9b16-5dba39ba3bae" targetNamespace="http://schemas.microsoft.com/office/2006/metadata/properties" ma:root="true" ma:fieldsID="23c1c27a1feca62b3c03fe73b95f4e62" ns2:_="">
    <xsd:import namespace="49cc1fb8-9d37-45e7-9b16-5dba39ba3ba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cc1fb8-9d37-45e7-9b16-5dba39ba3ba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3940CFB-A5DF-440E-8056-9297E8D06949}">
  <ds:schemaRefs>
    <ds:schemaRef ds:uri="http://schemas.microsoft.com/office/infopath/2007/PartnerControls"/>
    <ds:schemaRef ds:uri="http://schemas.microsoft.com/office/2006/metadata/properties"/>
    <ds:schemaRef ds:uri="49cc1fb8-9d37-45e7-9b16-5dba39ba3bae"/>
    <ds:schemaRef ds:uri="http://purl.org/dc/dcmitype/"/>
    <ds:schemaRef ds:uri="http://www.w3.org/XML/1998/namespace"/>
    <ds:schemaRef ds:uri="http://purl.org/dc/terms/"/>
    <ds:schemaRef ds:uri="http://schemas.microsoft.com/office/2006/documentManagement/types"/>
    <ds:schemaRef ds:uri="http://purl.org/dc/elements/1.1/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C0674E4E-0413-43AD-A637-30105591877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857BD2B-F969-4075-A68E-5E278EF39D3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9cc1fb8-9d37-45e7-9b16-5dba39ba3ba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729</TotalTime>
  <Words>338</Words>
  <Application>Microsoft Office PowerPoint</Application>
  <PresentationFormat>On-screen Show (16:10)</PresentationFormat>
  <Paragraphs>48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PowerPoint Presentation</vt:lpstr>
      <vt:lpstr>Laikas „prisijungus“ ir „atsijungus“</vt:lpstr>
      <vt:lpstr>Pasiruošimas veiklai</vt:lpstr>
      <vt:lpstr>Užsiėmimo eiga</vt:lpstr>
      <vt:lpstr>Užsiėmimo eiga</vt:lpstr>
      <vt:lpstr>Praktiniai patarimai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„Senjorų dienos internete 2018”   lapkričio 5-9 d.   Užsiėmimų gidas bibliotekai</dc:title>
  <dc:creator>Deimantė Ežerskytė</dc:creator>
  <cp:lastModifiedBy>Rita Šukytė</cp:lastModifiedBy>
  <cp:revision>56</cp:revision>
  <dcterms:created xsi:type="dcterms:W3CDTF">2018-10-23T06:33:07Z</dcterms:created>
  <dcterms:modified xsi:type="dcterms:W3CDTF">2019-12-18T14:41:48Z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