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7" r:id="rId2"/>
    <p:sldId id="260" r:id="rId3"/>
    <p:sldId id="261" r:id="rId4"/>
    <p:sldId id="265" r:id="rId5"/>
    <p:sldId id="269" r:id="rId6"/>
    <p:sldId id="267" r:id="rId7"/>
    <p:sldId id="270"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AE28"/>
    <a:srgbClr val="4DB046"/>
    <a:srgbClr val="F9C623"/>
    <a:srgbClr val="D9222A"/>
    <a:srgbClr val="4DA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9"/>
    <p:restoredTop sz="94676"/>
  </p:normalViewPr>
  <p:slideViewPr>
    <p:cSldViewPr snapToGrid="0" snapToObjects="1">
      <p:cViewPr varScale="1">
        <p:scale>
          <a:sx n="81" d="100"/>
          <a:sy n="81" d="100"/>
        </p:scale>
        <p:origin x="65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52348-F804-4F49-B805-592BB45BC8BC}" type="datetimeFigureOut">
              <a:rPr lang="en-US" smtClean="0"/>
              <a:t>1/27/2020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9CBCEB-7581-F44A-BA43-F0CE60A9EEBE}" type="slidenum">
              <a:rPr lang="en-US" smtClean="0"/>
              <a:t>‹#›</a:t>
            </a:fld>
            <a:endParaRPr lang="en-US"/>
          </a:p>
        </p:txBody>
      </p:sp>
    </p:spTree>
    <p:extLst>
      <p:ext uri="{BB962C8B-B14F-4D97-AF65-F5344CB8AC3E}">
        <p14:creationId xmlns:p14="http://schemas.microsoft.com/office/powerpoint/2010/main" val="10798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9CBCEB-7581-F44A-BA43-F0CE60A9EEBE}" type="slidenum">
              <a:rPr lang="en-US" smtClean="0"/>
              <a:t>8</a:t>
            </a:fld>
            <a:endParaRPr lang="en-US"/>
          </a:p>
        </p:txBody>
      </p:sp>
    </p:spTree>
    <p:extLst>
      <p:ext uri="{BB962C8B-B14F-4D97-AF65-F5344CB8AC3E}">
        <p14:creationId xmlns:p14="http://schemas.microsoft.com/office/powerpoint/2010/main" val="3219864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45B3-1FE3-7343-9263-76AC2787C38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184054-0638-A94F-B66D-6E6DB9C2AD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992B8A-BFB7-3944-AA17-B2A6AD006CCF}"/>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D86E0B71-793A-3A4F-B50E-CEC3201BF6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4609DF-E721-9646-BA3A-08FA0FFC7702}"/>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1778853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629E-6C92-9D41-825A-2B2C319E204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21A431-841C-B84D-89AC-A6201F38433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09577E-4640-0F46-B12F-49CF759AFFD4}"/>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1168BF03-0AE4-444A-AF63-1D72D7C150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651F4-F422-A742-8FC2-67C10D77917A}"/>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51211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3CED2C-1ABC-7A48-B1D4-2B0301F2BC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4036FF6-BB1C-A34B-B3F6-B4ED07FC5B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DE1298-27E7-DA41-8A51-C4CB79468A20}"/>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341BB3C7-C85F-9743-BDAB-C0402BFE9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ACCBB3-6FCE-9E49-9881-278140CAD309}"/>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3414300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E6A04-C104-C547-AB13-DFB4808D2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2157B5-D8EB-4443-9BE1-F287A0530E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A163C-2704-5D48-9D6B-9AF464063619}"/>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397AF5E5-4BBD-054C-BC14-04F770A5A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8F7DC-C383-3C41-9BEA-207A0E5B9850}"/>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2462331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2564D-C02B-B146-9AE1-89AD75A7DA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78C4E0-2086-3048-90B4-CA3D854C40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2F9552-5CB3-2247-B957-CB780E35A7F3}"/>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DC132A02-EB30-A343-B95F-BE1E76378A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6932CF-865E-A943-BCFE-FACF4C8AEA26}"/>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3318805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360E2-B3A8-3742-ACAC-5DF2CD375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87EED-AA02-D240-B03C-6B7DCBA557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26F60A-E163-4D44-8E40-2589167643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A957F7-CE0B-D148-86C2-43FCC397E880}"/>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6" name="Footer Placeholder 5">
            <a:extLst>
              <a:ext uri="{FF2B5EF4-FFF2-40B4-BE49-F238E27FC236}">
                <a16:creationId xmlns:a16="http://schemas.microsoft.com/office/drawing/2014/main" id="{5709BC76-6344-9945-A9B6-BC4B42680E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DB204-1EE2-7240-9119-745A9055C2B1}"/>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598306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C3D24-DBB8-B24D-B421-694CE52E33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199522-531F-2348-9EF9-1611BDCC4F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8D9AA7-F0AE-4342-92E0-4947F5A001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6AFDD0-F175-F54B-8581-7BB545358F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17D845-0899-7941-BB64-E89C7159CC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267605-F93E-C346-8560-D4BDBE85EB1C}"/>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8" name="Footer Placeholder 7">
            <a:extLst>
              <a:ext uri="{FF2B5EF4-FFF2-40B4-BE49-F238E27FC236}">
                <a16:creationId xmlns:a16="http://schemas.microsoft.com/office/drawing/2014/main" id="{10943830-09A2-E745-BDFF-32E6679479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3A7113-D2AC-3348-9769-F2C585E4BEEE}"/>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355972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1461-148F-C044-832B-6D54E2BF80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58932A-1053-3C49-8286-9993BA769A46}"/>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4" name="Footer Placeholder 3">
            <a:extLst>
              <a:ext uri="{FF2B5EF4-FFF2-40B4-BE49-F238E27FC236}">
                <a16:creationId xmlns:a16="http://schemas.microsoft.com/office/drawing/2014/main" id="{04880238-000B-6042-98D9-B96E2DEB4E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9AC3DB9-8E62-2241-B0FB-5738F8A6B51F}"/>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102264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10631C-8459-B145-9533-446B2F0BF536}"/>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3" name="Footer Placeholder 2">
            <a:extLst>
              <a:ext uri="{FF2B5EF4-FFF2-40B4-BE49-F238E27FC236}">
                <a16:creationId xmlns:a16="http://schemas.microsoft.com/office/drawing/2014/main" id="{A7C0C146-2A35-3048-ABB6-3B7179B592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9E1C50-E419-5445-B485-56E530AF1273}"/>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134998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98E91-44C5-5245-8635-0EC39110A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96E93C-66DF-3747-A8D0-CDCFA57D94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3DE16-5CB5-194F-825B-F72F05A362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8998E-B6FB-1446-B596-D7E5D5D64BB7}"/>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6" name="Footer Placeholder 5">
            <a:extLst>
              <a:ext uri="{FF2B5EF4-FFF2-40B4-BE49-F238E27FC236}">
                <a16:creationId xmlns:a16="http://schemas.microsoft.com/office/drawing/2014/main" id="{70FA15D8-4C9B-7342-9443-86020C0A90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F5E09B-305A-9D47-B9D1-31C990E2D36F}"/>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3843205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726B1-AA63-2845-9C0C-1E9F04383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30422F-B633-DF4A-B04C-8E07977AB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734344-2C1E-0843-B46D-E33DDD1363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E0A9C-95C5-CA46-952C-5AE24089F49D}"/>
              </a:ext>
            </a:extLst>
          </p:cNvPr>
          <p:cNvSpPr>
            <a:spLocks noGrp="1"/>
          </p:cNvSpPr>
          <p:nvPr>
            <p:ph type="dt" sz="half" idx="10"/>
          </p:nvPr>
        </p:nvSpPr>
        <p:spPr/>
        <p:txBody>
          <a:bodyPr/>
          <a:lstStyle/>
          <a:p>
            <a:fld id="{12501D26-BB4F-7547-87E6-725A6AFDB3B7}" type="datetimeFigureOut">
              <a:rPr lang="en-US" smtClean="0"/>
              <a:t>1/27/2020</a:t>
            </a:fld>
            <a:endParaRPr lang="en-US"/>
          </a:p>
        </p:txBody>
      </p:sp>
      <p:sp>
        <p:nvSpPr>
          <p:cNvPr id="6" name="Footer Placeholder 5">
            <a:extLst>
              <a:ext uri="{FF2B5EF4-FFF2-40B4-BE49-F238E27FC236}">
                <a16:creationId xmlns:a16="http://schemas.microsoft.com/office/drawing/2014/main" id="{972945FA-D011-A042-9C28-2796D95F9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8C5D03-F731-E740-B15C-6034A98ED5F2}"/>
              </a:ext>
            </a:extLst>
          </p:cNvPr>
          <p:cNvSpPr>
            <a:spLocks noGrp="1"/>
          </p:cNvSpPr>
          <p:nvPr>
            <p:ph type="sldNum" sz="quarter" idx="12"/>
          </p:nvPr>
        </p:nvSpPr>
        <p:spPr/>
        <p:txBody>
          <a:bodyPr/>
          <a:lstStyle/>
          <a:p>
            <a:fld id="{2A9A93FC-5826-EC40-A3A7-6E659DF2EB41}" type="slidenum">
              <a:rPr lang="en-US" smtClean="0"/>
              <a:t>‹#›</a:t>
            </a:fld>
            <a:endParaRPr lang="en-US"/>
          </a:p>
        </p:txBody>
      </p:sp>
    </p:spTree>
    <p:extLst>
      <p:ext uri="{BB962C8B-B14F-4D97-AF65-F5344CB8AC3E}">
        <p14:creationId xmlns:p14="http://schemas.microsoft.com/office/powerpoint/2010/main" val="3754654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652CF-8FF4-2348-9A30-239798CEED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424118-6F41-E443-9AA5-B478F55DE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D0C2E5-DC58-0144-8E45-508F2EBA61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501D26-BB4F-7547-87E6-725A6AFDB3B7}" type="datetimeFigureOut">
              <a:rPr lang="en-US" smtClean="0"/>
              <a:t>1/27/2020</a:t>
            </a:fld>
            <a:endParaRPr lang="en-US"/>
          </a:p>
        </p:txBody>
      </p:sp>
      <p:sp>
        <p:nvSpPr>
          <p:cNvPr id="5" name="Footer Placeholder 4">
            <a:extLst>
              <a:ext uri="{FF2B5EF4-FFF2-40B4-BE49-F238E27FC236}">
                <a16:creationId xmlns:a16="http://schemas.microsoft.com/office/drawing/2014/main" id="{79332DF1-6BDB-DB4A-9E7E-15616A33FA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BE8E45-20A1-9B46-871F-73EE83EC7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A93FC-5826-EC40-A3A7-6E659DF2EB41}" type="slidenum">
              <a:rPr lang="en-US" smtClean="0"/>
              <a:t>‹#›</a:t>
            </a:fld>
            <a:endParaRPr lang="en-US"/>
          </a:p>
        </p:txBody>
      </p:sp>
    </p:spTree>
    <p:extLst>
      <p:ext uri="{BB962C8B-B14F-4D97-AF65-F5344CB8AC3E}">
        <p14:creationId xmlns:p14="http://schemas.microsoft.com/office/powerpoint/2010/main" val="581192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ziniuradijas.lt/laidos/ekspertai-pataria/kokia-teisine-atsakomybe-uz-komentarus-internete?video=1" TargetMode="External"/><Relationship Id="rId3" Type="http://schemas.openxmlformats.org/officeDocument/2006/relationships/hyperlink" Target="https://www.studija4d.lt/elektronines-parduotuves-patikimumas/#.Xi6sb2pS-M8" TargetMode="External"/><Relationship Id="rId7" Type="http://schemas.openxmlformats.org/officeDocument/2006/relationships/hyperlink" Target="https://www.lrt.lt/naujienos/lietuvoje/2/1068149/anoniminiai-komentarai-internete-problema-kuria-teks-spresti-ir-lietuvai"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zeit.lt/" TargetMode="External"/><Relationship Id="rId5" Type="http://schemas.openxmlformats.org/officeDocument/2006/relationships/hyperlink" Target="http://www.technologijos.lt/n/technologijos/it/S-67356/straipsnis/12-svarbiausiu-taisykliu-kad-Jusu-neapgautu-perkant-internetu" TargetMode="External"/><Relationship Id="rId4" Type="http://schemas.openxmlformats.org/officeDocument/2006/relationships/hyperlink" Target="http://www.vvtat.lt/zinok/384"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esaugumas.lt/lt/e.-bankininkyste/285" TargetMode="External"/><Relationship Id="rId7" Type="http://schemas.openxmlformats.org/officeDocument/2006/relationships/hyperlink" Target="https://www.ifla.org/files/assets/hq/topics/info-society/images/how-to-spot-fake-news-lt.pdf"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universitetozurnalistas.kf.vu.lt/2018/02/netikros-naujienos-kaip-mums-isiulo-tiesa/" TargetMode="External"/><Relationship Id="rId5" Type="http://schemas.openxmlformats.org/officeDocument/2006/relationships/hyperlink" Target="https://www.lrt.lt/tema/netikros-naujienos" TargetMode="External"/><Relationship Id="rId4" Type="http://schemas.openxmlformats.org/officeDocument/2006/relationships/hyperlink" Target="https://www.esaugumas.lt/lt/e.-privatumas/27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FCEE710-CCF0-1449-9F81-668620CE69E6}"/>
              </a:ext>
            </a:extLst>
          </p:cNvPr>
          <p:cNvPicPr>
            <a:picLocks noChangeAspect="1"/>
          </p:cNvPicPr>
          <p:nvPr/>
        </p:nvPicPr>
        <p:blipFill>
          <a:blip r:embed="rId2"/>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23EAE224-E768-4B4F-A577-B9A2CDBEBED9}"/>
              </a:ext>
            </a:extLst>
          </p:cNvPr>
          <p:cNvSpPr txBox="1"/>
          <p:nvPr/>
        </p:nvSpPr>
        <p:spPr>
          <a:xfrm>
            <a:off x="2715293" y="3257625"/>
            <a:ext cx="9520989" cy="1569660"/>
          </a:xfrm>
          <a:prstGeom prst="rect">
            <a:avLst/>
          </a:prstGeom>
          <a:noFill/>
        </p:spPr>
        <p:txBody>
          <a:bodyPr wrap="square" rtlCol="0">
            <a:spAutoFit/>
          </a:bodyPr>
          <a:lstStyle/>
          <a:p>
            <a:pPr algn="ctr"/>
            <a:r>
              <a:rPr lang="lt-LT" sz="4800" b="1" dirty="0">
                <a:latin typeface="Calibri" panose="020F0502020204030204" pitchFamily="34" charset="0"/>
              </a:rPr>
              <a:t>Praktinis užsiėmimas</a:t>
            </a:r>
            <a:br>
              <a:rPr lang="en-US" sz="4800" b="1" dirty="0">
                <a:latin typeface="Calibri" panose="020F0502020204030204" pitchFamily="34" charset="0"/>
              </a:rPr>
            </a:br>
            <a:r>
              <a:rPr lang="lt-LT" sz="4800" b="1" dirty="0">
                <a:latin typeface="Calibri" panose="020F0502020204030204" pitchFamily="34" charset="0"/>
              </a:rPr>
              <a:t>E. </a:t>
            </a:r>
            <a:r>
              <a:rPr lang="en-US" sz="4800" b="1" dirty="0">
                <a:latin typeface="Bariol" panose="02000506040000020003" pitchFamily="2" charset="0"/>
              </a:rPr>
              <a:t>DETEKTYVAS</a:t>
            </a:r>
            <a:endParaRPr lang="en-US" sz="4800" b="1" dirty="0">
              <a:latin typeface="Calibri" panose="020F050202020403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D3412E4F-7FAE-460D-B9F9-1797333C0184}"/>
              </a:ext>
            </a:extLst>
          </p:cNvPr>
          <p:cNvPicPr>
            <a:picLocks noChangeAspect="1"/>
          </p:cNvPicPr>
          <p:nvPr/>
        </p:nvPicPr>
        <p:blipFill>
          <a:blip r:embed="rId3"/>
          <a:stretch>
            <a:fillRect/>
          </a:stretch>
        </p:blipFill>
        <p:spPr>
          <a:xfrm>
            <a:off x="5444517" y="479070"/>
            <a:ext cx="3973975" cy="2165100"/>
          </a:xfrm>
          <a:prstGeom prst="rect">
            <a:avLst/>
          </a:prstGeom>
        </p:spPr>
      </p:pic>
      <p:pic>
        <p:nvPicPr>
          <p:cNvPr id="8" name="Picture 7">
            <a:extLst>
              <a:ext uri="{FF2B5EF4-FFF2-40B4-BE49-F238E27FC236}">
                <a16:creationId xmlns:a16="http://schemas.microsoft.com/office/drawing/2014/main" id="{6EFFCAB6-3A76-44F3-8AB7-AE83691C5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3080" y="5791955"/>
            <a:ext cx="1953088" cy="896769"/>
          </a:xfrm>
          <a:prstGeom prst="rect">
            <a:avLst/>
          </a:prstGeom>
        </p:spPr>
      </p:pic>
      <p:pic>
        <p:nvPicPr>
          <p:cNvPr id="9" name="Picture 8" descr="prisijungusi LT.jpg">
            <a:extLst>
              <a:ext uri="{FF2B5EF4-FFF2-40B4-BE49-F238E27FC236}">
                <a16:creationId xmlns:a16="http://schemas.microsoft.com/office/drawing/2014/main" id="{67C42142-F240-41B0-B861-CB8712A08DAE}"/>
              </a:ext>
            </a:extLst>
          </p:cNvPr>
          <p:cNvPicPr>
            <a:picLocks noChangeAspect="1"/>
          </p:cNvPicPr>
          <p:nvPr/>
        </p:nvPicPr>
        <p:blipFill>
          <a:blip r:embed="rId5" cstate="print"/>
          <a:stretch>
            <a:fillRect/>
          </a:stretch>
        </p:blipFill>
        <p:spPr>
          <a:xfrm>
            <a:off x="5159749" y="5948970"/>
            <a:ext cx="2530248" cy="582360"/>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4EAA9670-E0ED-4342-B04E-E3424270D311}"/>
              </a:ext>
            </a:extLst>
          </p:cNvPr>
          <p:cNvPicPr>
            <a:picLocks noChangeAspect="1"/>
          </p:cNvPicPr>
          <p:nvPr/>
        </p:nvPicPr>
        <p:blipFill>
          <a:blip r:embed="rId3"/>
          <a:stretch>
            <a:fillRect/>
          </a:stretch>
        </p:blipFill>
        <p:spPr>
          <a:xfrm>
            <a:off x="5596917" y="631470"/>
            <a:ext cx="3973975" cy="2165100"/>
          </a:xfrm>
          <a:prstGeom prst="rect">
            <a:avLst/>
          </a:prstGeom>
        </p:spPr>
      </p:pic>
    </p:spTree>
    <p:extLst>
      <p:ext uri="{BB962C8B-B14F-4D97-AF65-F5344CB8AC3E}">
        <p14:creationId xmlns:p14="http://schemas.microsoft.com/office/powerpoint/2010/main" val="653128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5C6897-2912-B649-82C9-44A7A018AC5B}"/>
              </a:ext>
            </a:extLst>
          </p:cNvPr>
          <p:cNvPicPr>
            <a:picLocks noChangeAspect="1"/>
          </p:cNvPicPr>
          <p:nvPr/>
        </p:nvPicPr>
        <p:blipFill>
          <a:blip r:embed="rId2"/>
          <a:stretch>
            <a:fillRect/>
          </a:stretch>
        </p:blipFill>
        <p:spPr>
          <a:xfrm>
            <a:off x="0" y="0"/>
            <a:ext cx="12192000" cy="6858000"/>
          </a:xfrm>
          <a:prstGeom prst="rect">
            <a:avLst/>
          </a:prstGeom>
        </p:spPr>
      </p:pic>
      <p:sp>
        <p:nvSpPr>
          <p:cNvPr id="17" name="TextBox 16">
            <a:extLst>
              <a:ext uri="{FF2B5EF4-FFF2-40B4-BE49-F238E27FC236}">
                <a16:creationId xmlns:a16="http://schemas.microsoft.com/office/drawing/2014/main" id="{73D5C9CF-9B45-CF49-8944-1B67CB358C72}"/>
              </a:ext>
            </a:extLst>
          </p:cNvPr>
          <p:cNvSpPr txBox="1"/>
          <p:nvPr/>
        </p:nvSpPr>
        <p:spPr>
          <a:xfrm>
            <a:off x="1853514" y="606355"/>
            <a:ext cx="9662985" cy="646331"/>
          </a:xfrm>
          <a:prstGeom prst="rect">
            <a:avLst/>
          </a:prstGeom>
          <a:noFill/>
        </p:spPr>
        <p:txBody>
          <a:bodyPr wrap="square" rtlCol="0">
            <a:spAutoFit/>
          </a:bodyPr>
          <a:lstStyle/>
          <a:p>
            <a:pPr algn="r"/>
            <a:r>
              <a:rPr lang="en-US" sz="3600" dirty="0">
                <a:latin typeface="Calibri" panose="020F0502020204030204" pitchFamily="34" charset="0"/>
                <a:ea typeface="Bariol" panose="02000506040000020003" pitchFamily="2" charset="-128"/>
              </a:rPr>
              <a:t>UŽDUOTIES ANKETA</a:t>
            </a:r>
          </a:p>
        </p:txBody>
      </p:sp>
      <p:cxnSp>
        <p:nvCxnSpPr>
          <p:cNvPr id="5" name="Straight Connector 4">
            <a:extLst>
              <a:ext uri="{FF2B5EF4-FFF2-40B4-BE49-F238E27FC236}">
                <a16:creationId xmlns:a16="http://schemas.microsoft.com/office/drawing/2014/main" id="{FC76CE2E-E115-884C-9F34-5BE0A6D88C26}"/>
              </a:ext>
            </a:extLst>
          </p:cNvPr>
          <p:cNvCxnSpPr>
            <a:cxnSpLocks/>
          </p:cNvCxnSpPr>
          <p:nvPr/>
        </p:nvCxnSpPr>
        <p:spPr>
          <a:xfrm>
            <a:off x="5931243" y="1358689"/>
            <a:ext cx="62607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 name="Table 1">
            <a:extLst>
              <a:ext uri="{FF2B5EF4-FFF2-40B4-BE49-F238E27FC236}">
                <a16:creationId xmlns:a16="http://schemas.microsoft.com/office/drawing/2014/main" id="{CE4CC7EB-7BDE-FF45-90ED-E4E10C6D9FC0}"/>
              </a:ext>
            </a:extLst>
          </p:cNvPr>
          <p:cNvGraphicFramePr>
            <a:graphicFrameLocks noGrp="1"/>
          </p:cNvGraphicFramePr>
          <p:nvPr>
            <p:extLst>
              <p:ext uri="{D42A27DB-BD31-4B8C-83A1-F6EECF244321}">
                <p14:modId xmlns:p14="http://schemas.microsoft.com/office/powerpoint/2010/main" val="398747047"/>
              </p:ext>
            </p:extLst>
          </p:nvPr>
        </p:nvGraphicFramePr>
        <p:xfrm>
          <a:off x="2957513" y="1859041"/>
          <a:ext cx="8992101" cy="3035546"/>
        </p:xfrm>
        <a:graphic>
          <a:graphicData uri="http://schemas.openxmlformats.org/drawingml/2006/table">
            <a:tbl>
              <a:tblPr bandRow="1">
                <a:tableStyleId>{00A15C55-8517-42AA-B614-E9B94910E393}</a:tableStyleId>
              </a:tblPr>
              <a:tblGrid>
                <a:gridCol w="3374152">
                  <a:extLst>
                    <a:ext uri="{9D8B030D-6E8A-4147-A177-3AD203B41FA5}">
                      <a16:colId xmlns:a16="http://schemas.microsoft.com/office/drawing/2014/main" val="752757730"/>
                    </a:ext>
                  </a:extLst>
                </a:gridCol>
                <a:gridCol w="5617949">
                  <a:extLst>
                    <a:ext uri="{9D8B030D-6E8A-4147-A177-3AD203B41FA5}">
                      <a16:colId xmlns:a16="http://schemas.microsoft.com/office/drawing/2014/main" val="1633368765"/>
                    </a:ext>
                  </a:extLst>
                </a:gridCol>
              </a:tblGrid>
              <a:tr h="466213">
                <a:tc>
                  <a:txBody>
                    <a:bodyPr/>
                    <a:lstStyle/>
                    <a:p>
                      <a:pPr marL="0" marR="0">
                        <a:spcBef>
                          <a:spcPts val="0"/>
                        </a:spcBef>
                        <a:spcAft>
                          <a:spcPts val="0"/>
                        </a:spcAft>
                      </a:pPr>
                      <a:r>
                        <a:rPr lang="lt-LT" sz="2000" dirty="0">
                          <a:effectLst/>
                          <a:latin typeface="+mn-lt"/>
                        </a:rPr>
                        <a:t>Tikslinė grupė</a:t>
                      </a:r>
                      <a:endParaRPr lang="en-US" sz="2000" dirty="0">
                        <a:effectLst/>
                        <a:latin typeface="+mn-lt"/>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lt-LT" sz="2000" dirty="0">
                          <a:effectLst/>
                          <a:latin typeface="+mn-lt"/>
                          <a:ea typeface="Calibri" panose="020F0502020204030204" pitchFamily="34" charset="0"/>
                          <a:cs typeface="Times New Roman" panose="02020603050405020304" pitchFamily="18" charset="0"/>
                        </a:rPr>
                        <a:t>9-12 klasių moksleiviai</a:t>
                      </a:r>
                    </a:p>
                  </a:txBody>
                  <a:tcPr/>
                </a:tc>
                <a:extLst>
                  <a:ext uri="{0D108BD9-81ED-4DB2-BD59-A6C34878D82A}">
                    <a16:rowId xmlns:a16="http://schemas.microsoft.com/office/drawing/2014/main" val="1211553601"/>
                  </a:ext>
                </a:extLst>
              </a:tr>
              <a:tr h="980829">
                <a:tc>
                  <a:txBody>
                    <a:bodyPr/>
                    <a:lstStyle/>
                    <a:p>
                      <a:pPr marL="0" marR="0">
                        <a:spcBef>
                          <a:spcPts val="0"/>
                        </a:spcBef>
                        <a:spcAft>
                          <a:spcPts val="0"/>
                        </a:spcAft>
                      </a:pPr>
                      <a:r>
                        <a:rPr lang="lt-LT" sz="2000" dirty="0">
                          <a:effectLst/>
                          <a:latin typeface="+mn-lt"/>
                        </a:rPr>
                        <a:t>Užsiėmimo tikslas</a:t>
                      </a:r>
                      <a:endParaRPr lang="en-US" sz="2000" dirty="0">
                        <a:effectLst/>
                        <a:latin typeface="+mn-lt"/>
                        <a:ea typeface="Calibri" panose="020F0502020204030204" pitchFamily="34" charset="0"/>
                        <a:cs typeface="Times New Roman" panose="020206030504050203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2000" dirty="0">
                          <a:effectLst/>
                          <a:latin typeface="Bariol" panose="02000506040000020003" pitchFamily="2" charset="0"/>
                        </a:rPr>
                        <a:t>Supažindinti vyresnių klasių moksleivius su sukčiavimo ir apgavysčių internete atvejais, taip ugdant kritinį mąstymą. </a:t>
                      </a:r>
                      <a:endParaRPr lang="en-US" sz="20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125920398"/>
                  </a:ext>
                </a:extLst>
              </a:tr>
              <a:tr h="466213">
                <a:tc>
                  <a:txBody>
                    <a:bodyPr/>
                    <a:lstStyle/>
                    <a:p>
                      <a:pPr marL="0" marR="0">
                        <a:spcBef>
                          <a:spcPts val="0"/>
                        </a:spcBef>
                        <a:spcAft>
                          <a:spcPts val="0"/>
                        </a:spcAft>
                      </a:pPr>
                      <a:r>
                        <a:rPr lang="lt-LT" sz="2000" dirty="0">
                          <a:effectLst/>
                          <a:latin typeface="+mn-lt"/>
                        </a:rPr>
                        <a:t>Grupės dydis</a:t>
                      </a:r>
                      <a:endParaRPr lang="en-US" sz="2000" dirty="0">
                        <a:effectLst/>
                        <a:latin typeface="+mn-lt"/>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lt-LT" sz="2000" dirty="0">
                          <a:effectLst/>
                          <a:latin typeface="+mn-lt"/>
                        </a:rPr>
                        <a:t>Viena klasė, 20-25 mokiniai</a:t>
                      </a:r>
                      <a:endParaRPr lang="lt-LT" sz="2000" noProof="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146235550"/>
                  </a:ext>
                </a:extLst>
              </a:tr>
              <a:tr h="387013">
                <a:tc>
                  <a:txBody>
                    <a:bodyPr/>
                    <a:lstStyle/>
                    <a:p>
                      <a:pPr marL="0" marR="0">
                        <a:spcBef>
                          <a:spcPts val="0"/>
                        </a:spcBef>
                        <a:spcAft>
                          <a:spcPts val="0"/>
                        </a:spcAft>
                      </a:pPr>
                      <a:r>
                        <a:rPr lang="lt-LT" sz="2000">
                          <a:effectLst/>
                          <a:latin typeface="+mn-lt"/>
                        </a:rPr>
                        <a:t>Trukmė</a:t>
                      </a:r>
                      <a:endParaRPr lang="en-US" sz="2000">
                        <a:effectLst/>
                        <a:latin typeface="+mn-lt"/>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lt-LT" sz="2000" dirty="0">
                          <a:effectLst/>
                          <a:latin typeface="+mn-lt"/>
                        </a:rPr>
                        <a:t>apie 45 min.</a:t>
                      </a:r>
                      <a:endParaRPr lang="en-US" sz="20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2493972136"/>
                  </a:ext>
                </a:extLst>
              </a:tr>
              <a:tr h="516998">
                <a:tc>
                  <a:txBody>
                    <a:bodyPr/>
                    <a:lstStyle/>
                    <a:p>
                      <a:pPr marL="0" marR="0">
                        <a:spcBef>
                          <a:spcPts val="0"/>
                        </a:spcBef>
                        <a:spcAft>
                          <a:spcPts val="0"/>
                        </a:spcAft>
                      </a:pPr>
                      <a:r>
                        <a:rPr lang="lt-LT" sz="2000">
                          <a:effectLst/>
                          <a:latin typeface="+mn-lt"/>
                        </a:rPr>
                        <a:t>Veiklai reikalingos priemonės</a:t>
                      </a:r>
                      <a:endParaRPr lang="en-US" sz="2000">
                        <a:effectLst/>
                        <a:latin typeface="+mn-lt"/>
                        <a:ea typeface="Calibri" panose="020F0502020204030204" pitchFamily="34" charset="0"/>
                        <a:cs typeface="Times New Roman" panose="02020603050405020304" pitchFamily="18" charset="0"/>
                      </a:endParaRPr>
                    </a:p>
                  </a:txBody>
                  <a:tcPr/>
                </a:tc>
                <a:tc>
                  <a:txBody>
                    <a:bodyPr/>
                    <a:lstStyle/>
                    <a:p>
                      <a:pPr marL="0" marR="0">
                        <a:spcBef>
                          <a:spcPts val="0"/>
                        </a:spcBef>
                        <a:spcAft>
                          <a:spcPts val="0"/>
                        </a:spcAft>
                      </a:pPr>
                      <a:r>
                        <a:rPr lang="lt-LT" sz="2000" dirty="0">
                          <a:effectLst/>
                          <a:latin typeface="+mn-lt"/>
                        </a:rPr>
                        <a:t>Kompiuteriai grupėms su interneto prieiga, spausdintuvas, rašymo priemonės, popieriaus lapai.</a:t>
                      </a:r>
                      <a:endParaRPr lang="en-US" sz="20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338331757"/>
                  </a:ext>
                </a:extLst>
              </a:tr>
            </a:tbl>
          </a:graphicData>
        </a:graphic>
      </p:graphicFrame>
    </p:spTree>
    <p:extLst>
      <p:ext uri="{BB962C8B-B14F-4D97-AF65-F5344CB8AC3E}">
        <p14:creationId xmlns:p14="http://schemas.microsoft.com/office/powerpoint/2010/main" val="15068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F040110-F560-704E-9F44-43EB05F58C60}"/>
              </a:ext>
            </a:extLst>
          </p:cNvPr>
          <p:cNvSpPr/>
          <p:nvPr/>
        </p:nvSpPr>
        <p:spPr>
          <a:xfrm>
            <a:off x="15306" y="3195900"/>
            <a:ext cx="3571102" cy="1413571"/>
          </a:xfrm>
          <a:prstGeom prst="roundRect">
            <a:avLst/>
          </a:prstGeom>
          <a:solidFill>
            <a:srgbClr val="F9C6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43284187-807C-7C41-9C42-4FE5824BA251}"/>
              </a:ext>
            </a:extLst>
          </p:cNvPr>
          <p:cNvSpPr txBox="1"/>
          <p:nvPr/>
        </p:nvSpPr>
        <p:spPr>
          <a:xfrm>
            <a:off x="413951" y="3224476"/>
            <a:ext cx="2514881" cy="1384995"/>
          </a:xfrm>
          <a:prstGeom prst="rect">
            <a:avLst/>
          </a:prstGeom>
          <a:noFill/>
        </p:spPr>
        <p:txBody>
          <a:bodyPr wrap="square" rtlCol="0">
            <a:spAutoFit/>
          </a:bodyPr>
          <a:lstStyle/>
          <a:p>
            <a:pPr algn="ctr"/>
            <a:r>
              <a:rPr lang="lt-LT" sz="2800" dirty="0">
                <a:solidFill>
                  <a:schemeClr val="bg1"/>
                </a:solidFill>
                <a:latin typeface="Bariol" panose="02000506040000020003" pitchFamily="2" charset="-128"/>
                <a:ea typeface="Bariol" panose="02000506040000020003" pitchFamily="2" charset="-128"/>
              </a:rPr>
              <a:t>INTERNETE BŪK ATSARGUS</a:t>
            </a:r>
            <a:endParaRPr lang="en-US" sz="2800" dirty="0">
              <a:solidFill>
                <a:schemeClr val="bg1"/>
              </a:solidFill>
              <a:latin typeface="Bariol" panose="02000506040000020003" pitchFamily="2" charset="-128"/>
              <a:ea typeface="Bariol" panose="02000506040000020003" pitchFamily="2" charset="-128"/>
            </a:endParaRPr>
          </a:p>
        </p:txBody>
      </p:sp>
      <p:sp>
        <p:nvSpPr>
          <p:cNvPr id="16" name="TextBox 15">
            <a:extLst>
              <a:ext uri="{FF2B5EF4-FFF2-40B4-BE49-F238E27FC236}">
                <a16:creationId xmlns:a16="http://schemas.microsoft.com/office/drawing/2014/main" id="{EF70D58E-2B46-B848-80AB-CA8962110A29}"/>
              </a:ext>
            </a:extLst>
          </p:cNvPr>
          <p:cNvSpPr txBox="1"/>
          <p:nvPr/>
        </p:nvSpPr>
        <p:spPr>
          <a:xfrm>
            <a:off x="4040659" y="2656714"/>
            <a:ext cx="7732062" cy="3539430"/>
          </a:xfrm>
          <a:prstGeom prst="rect">
            <a:avLst/>
          </a:prstGeom>
          <a:noFill/>
        </p:spPr>
        <p:txBody>
          <a:bodyPr wrap="square" rtlCol="0">
            <a:spAutoFit/>
          </a:bodyPr>
          <a:lstStyle/>
          <a:p>
            <a:r>
              <a:rPr lang="lt-LT" sz="2800" dirty="0">
                <a:ea typeface="Bariol Light" panose="02000506040000020003" pitchFamily="2" charset="-128"/>
              </a:rPr>
              <a:t>Įtraukianti praktinė užduotis, kuri pakvies moksleivius susipažinti su realiai nutikusiomis istorijomis, kuomet neapdairus elgesys internete turėjo neigiamas pasekmes. Užduoties turinys kviečia atkreipti dėmesį, kad net ir geri, tačiau neapgalvoti ketinimai internete gali turėti liūdnų pasekmių. Moksleiviai raginami apgalvoti rizikos veiksnius, pasimokydami iš kitų žmonių patirties.</a:t>
            </a:r>
          </a:p>
        </p:txBody>
      </p:sp>
      <p:sp>
        <p:nvSpPr>
          <p:cNvPr id="17" name="TextBox 16">
            <a:extLst>
              <a:ext uri="{FF2B5EF4-FFF2-40B4-BE49-F238E27FC236}">
                <a16:creationId xmlns:a16="http://schemas.microsoft.com/office/drawing/2014/main" id="{73D5C9CF-9B45-CF49-8944-1B67CB358C72}"/>
              </a:ext>
            </a:extLst>
          </p:cNvPr>
          <p:cNvSpPr txBox="1"/>
          <p:nvPr/>
        </p:nvSpPr>
        <p:spPr>
          <a:xfrm>
            <a:off x="1853514" y="1368355"/>
            <a:ext cx="9662985" cy="707886"/>
          </a:xfrm>
          <a:prstGeom prst="rect">
            <a:avLst/>
          </a:prstGeom>
          <a:noFill/>
        </p:spPr>
        <p:txBody>
          <a:bodyPr wrap="square" rtlCol="0">
            <a:spAutoFit/>
          </a:bodyPr>
          <a:lstStyle/>
          <a:p>
            <a:pPr algn="r"/>
            <a:r>
              <a:rPr lang="en-US" sz="4000" dirty="0">
                <a:ea typeface="Bariol" panose="02000506040000020003" pitchFamily="2" charset="-128"/>
              </a:rPr>
              <a:t>ŽAIDIMO PRISTATYMAS</a:t>
            </a:r>
          </a:p>
        </p:txBody>
      </p:sp>
      <p:cxnSp>
        <p:nvCxnSpPr>
          <p:cNvPr id="5" name="Straight Connector 4">
            <a:extLst>
              <a:ext uri="{FF2B5EF4-FFF2-40B4-BE49-F238E27FC236}">
                <a16:creationId xmlns:a16="http://schemas.microsoft.com/office/drawing/2014/main" id="{FC76CE2E-E115-884C-9F34-5BE0A6D88C26}"/>
              </a:ext>
            </a:extLst>
          </p:cNvPr>
          <p:cNvCxnSpPr>
            <a:cxnSpLocks/>
          </p:cNvCxnSpPr>
          <p:nvPr/>
        </p:nvCxnSpPr>
        <p:spPr>
          <a:xfrm>
            <a:off x="5931243" y="2120689"/>
            <a:ext cx="62607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511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A1B3A-C64C-394B-8BDE-F8516F97DC6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FA19CC3-270E-7D4C-8F61-0EA36B0E497A}"/>
              </a:ext>
            </a:extLst>
          </p:cNvPr>
          <p:cNvSpPr txBox="1"/>
          <p:nvPr/>
        </p:nvSpPr>
        <p:spPr>
          <a:xfrm>
            <a:off x="2885704" y="1799392"/>
            <a:ext cx="8852225" cy="3990836"/>
          </a:xfrm>
          <a:prstGeom prst="rect">
            <a:avLst/>
          </a:prstGeom>
          <a:noFill/>
        </p:spPr>
        <p:txBody>
          <a:bodyPr wrap="square" rtlCol="0">
            <a:spAutoFit/>
          </a:bodyPr>
          <a:lstStyle/>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Į užsiėmimą atvykę moksleiviai suskirstomi į penkias grupeles po 4-5 dalyvius. Asmenų skaičius grupėse gali kisti, atsižvelgiant į lankytojų skaičių.</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Moksleivių grupės kviečiamos įsikurti prie kompiuterių. Kiekvienai grupė turi naudotis atskiru kompiuteriu.</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Aptariama, kad kibernetinių ar sukčiavimo nusikaltimų atvejų internete tik daugėja ir ateityje jų pobūdis plėsis, tad būtina būti įžvalgiems ir atsakingiems, naudojantis internete esančiomis paslaugomis.</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Užduoties vedėjas kviečia kiekvienos grupės atstovą išsitraukti vieną lapą su užduotimi, kurią dalyviai turės atlikti (</a:t>
            </a:r>
            <a:r>
              <a:rPr lang="lt-LT" sz="2000" dirty="0">
                <a:solidFill>
                  <a:srgbClr val="FF0000"/>
                </a:solidFill>
                <a:latin typeface="Calibri" panose="020F0502020204030204" pitchFamily="34" charset="0"/>
                <a:ea typeface="Bariol Light" panose="02000506040000020003" pitchFamily="2" charset="-128"/>
              </a:rPr>
              <a:t>užduotys pateiktos </a:t>
            </a:r>
            <a:r>
              <a:rPr lang="lt-LT" sz="2000" dirty="0" err="1">
                <a:solidFill>
                  <a:srgbClr val="FF0000"/>
                </a:solidFill>
                <a:latin typeface="Calibri" panose="020F0502020204030204" pitchFamily="34" charset="0"/>
                <a:ea typeface="Bariol Light" panose="02000506040000020003" pitchFamily="2" charset="-128"/>
              </a:rPr>
              <a:t>pdf</a:t>
            </a:r>
            <a:r>
              <a:rPr lang="lt-LT" sz="2000" dirty="0">
                <a:solidFill>
                  <a:srgbClr val="FF0000"/>
                </a:solidFill>
                <a:latin typeface="Calibri" panose="020F0502020204030204" pitchFamily="34" charset="0"/>
                <a:ea typeface="Bariol Light" panose="02000506040000020003" pitchFamily="2" charset="-128"/>
              </a:rPr>
              <a:t> priede</a:t>
            </a:r>
            <a:r>
              <a:rPr lang="lt-LT" sz="2000" dirty="0">
                <a:latin typeface="Calibri" panose="020F0502020204030204" pitchFamily="34" charset="0"/>
                <a:ea typeface="Bariol Light" panose="02000506040000020003" pitchFamily="2" charset="-128"/>
              </a:rPr>
              <a:t>).</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Kartu su užduoties lapu komandai duodamas ir tuščias popieriaus lapas bei rašymo priemonė atsakymams į klausimus sužymėti.</a:t>
            </a:r>
          </a:p>
        </p:txBody>
      </p:sp>
      <p:cxnSp>
        <p:nvCxnSpPr>
          <p:cNvPr id="6" name="Straight Connector 5">
            <a:extLst>
              <a:ext uri="{FF2B5EF4-FFF2-40B4-BE49-F238E27FC236}">
                <a16:creationId xmlns:a16="http://schemas.microsoft.com/office/drawing/2014/main" id="{1B8AF5D9-8BEA-8641-A59C-3958DD6698C9}"/>
              </a:ext>
            </a:extLst>
          </p:cNvPr>
          <p:cNvCxnSpPr>
            <a:cxnSpLocks/>
          </p:cNvCxnSpPr>
          <p:nvPr/>
        </p:nvCxnSpPr>
        <p:spPr>
          <a:xfrm>
            <a:off x="6375743" y="1326655"/>
            <a:ext cx="58162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0FA576-730B-46C6-9656-D624D09E8A7C}"/>
              </a:ext>
            </a:extLst>
          </p:cNvPr>
          <p:cNvSpPr txBox="1"/>
          <p:nvPr/>
        </p:nvSpPr>
        <p:spPr>
          <a:xfrm>
            <a:off x="8562108" y="570538"/>
            <a:ext cx="2861953" cy="707886"/>
          </a:xfrm>
          <a:prstGeom prst="rect">
            <a:avLst/>
          </a:prstGeom>
          <a:noFill/>
        </p:spPr>
        <p:txBody>
          <a:bodyPr wrap="square" rtlCol="0">
            <a:spAutoFit/>
          </a:bodyPr>
          <a:lstStyle/>
          <a:p>
            <a:pPr lvl="0" algn="r"/>
            <a:r>
              <a:rPr lang="en-US" sz="4000" dirty="0">
                <a:solidFill>
                  <a:prstClr val="black"/>
                </a:solidFill>
                <a:ea typeface="Bariol" panose="02000506040000020003" pitchFamily="2" charset="-128"/>
              </a:rPr>
              <a:t>TAISYKLĖS</a:t>
            </a:r>
          </a:p>
        </p:txBody>
      </p:sp>
    </p:spTree>
    <p:extLst>
      <p:ext uri="{BB962C8B-B14F-4D97-AF65-F5344CB8AC3E}">
        <p14:creationId xmlns:p14="http://schemas.microsoft.com/office/powerpoint/2010/main" val="1178187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A1B3A-C64C-394B-8BDE-F8516F97DC64}"/>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FA19CC3-270E-7D4C-8F61-0EA36B0E497A}"/>
              </a:ext>
            </a:extLst>
          </p:cNvPr>
          <p:cNvSpPr txBox="1"/>
          <p:nvPr/>
        </p:nvSpPr>
        <p:spPr>
          <a:xfrm>
            <a:off x="2885704" y="1799392"/>
            <a:ext cx="8852225" cy="4657685"/>
          </a:xfrm>
          <a:prstGeom prst="rect">
            <a:avLst/>
          </a:prstGeom>
          <a:noFill/>
        </p:spPr>
        <p:txBody>
          <a:bodyPr wrap="square" rtlCol="0">
            <a:spAutoFit/>
          </a:bodyPr>
          <a:lstStyle/>
          <a:p>
            <a:pPr marL="342900" indent="-342900">
              <a:buFont typeface="Arial" panose="020B0604020202020204" pitchFamily="34" charset="0"/>
              <a:buChar char="•"/>
            </a:pPr>
            <a:r>
              <a:rPr lang="lt-LT" sz="2000" dirty="0">
                <a:latin typeface="Calibri" panose="020F0502020204030204" pitchFamily="34" charset="0"/>
                <a:ea typeface="Bariol Light" panose="02000506040000020003" pitchFamily="2" charset="-128"/>
              </a:rPr>
              <a:t>Kiekviename užduoties lape yra suformuoti klausimai. Komandos kviečiamos pabūti </a:t>
            </a:r>
            <a:r>
              <a:rPr lang="lt-LT" sz="2000" b="1" dirty="0">
                <a:latin typeface="Calibri" panose="020F0502020204030204" pitchFamily="34" charset="0"/>
                <a:ea typeface="Bariol Light" panose="02000506040000020003" pitchFamily="2" charset="-128"/>
              </a:rPr>
              <a:t>e. detektyvais </a:t>
            </a:r>
            <a:r>
              <a:rPr lang="lt-LT" sz="2000" dirty="0">
                <a:latin typeface="Calibri" panose="020F0502020204030204" pitchFamily="34" charset="0"/>
                <a:ea typeface="Bariol Light" panose="02000506040000020003" pitchFamily="2" charset="-128"/>
              </a:rPr>
              <a:t>ir surasti konkrečias nesaugaus elgesio internete situacijas, nutikusias žmonėms Lietuvoje arba pasaulyje 5-iomis temomis:</a:t>
            </a:r>
          </a:p>
          <a:p>
            <a:r>
              <a:rPr lang="lt-LT" sz="2000" dirty="0">
                <a:latin typeface="Calibri" panose="020F0502020204030204" pitchFamily="34" charset="0"/>
                <a:ea typeface="Bariol Light" panose="02000506040000020003" pitchFamily="2" charset="-128"/>
              </a:rPr>
              <a:t>	- prekyba internete</a:t>
            </a:r>
          </a:p>
          <a:p>
            <a:r>
              <a:rPr lang="lt-LT" sz="2000" dirty="0">
                <a:latin typeface="Calibri" panose="020F0502020204030204" pitchFamily="34" charset="0"/>
                <a:ea typeface="Bariol Light" panose="02000506040000020003" pitchFamily="2" charset="-128"/>
              </a:rPr>
              <a:t>	- komentarai</a:t>
            </a:r>
          </a:p>
          <a:p>
            <a:r>
              <a:rPr lang="lt-LT" sz="2000" dirty="0">
                <a:latin typeface="Calibri" panose="020F0502020204030204" pitchFamily="34" charset="0"/>
                <a:ea typeface="Bariol Light" panose="02000506040000020003" pitchFamily="2" charset="-128"/>
              </a:rPr>
              <a:t>	- elektroninė bankininkystė</a:t>
            </a:r>
          </a:p>
          <a:p>
            <a:r>
              <a:rPr lang="lt-LT" sz="2000" dirty="0">
                <a:latin typeface="Calibri" panose="020F0502020204030204" pitchFamily="34" charset="0"/>
                <a:ea typeface="Bariol Light" panose="02000506040000020003" pitchFamily="2" charset="-128"/>
              </a:rPr>
              <a:t>	- asmens duomenys</a:t>
            </a:r>
          </a:p>
          <a:p>
            <a:pPr>
              <a:spcAft>
                <a:spcPts val="1000"/>
              </a:spcAft>
            </a:pPr>
            <a:r>
              <a:rPr lang="lt-LT" sz="2000" dirty="0">
                <a:latin typeface="Calibri" panose="020F0502020204030204" pitchFamily="34" charset="0"/>
                <a:ea typeface="Bariol Light" panose="02000506040000020003" pitchFamily="2" charset="-128"/>
              </a:rPr>
              <a:t>	- netikros naujienos</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Užduoties lapuose esančių klausimynų atsakymams surasti skiriama 20 min. Jei yra poreikis – skiriamos kelios papildomos minutės. Nieko tokio, jei nepavyktų rasti atsakymų į visus klausimus – galima atsakyti į dalį iš jų.</a:t>
            </a:r>
          </a:p>
          <a:p>
            <a:pPr marL="342900" indent="-342900">
              <a:spcAft>
                <a:spcPts val="1000"/>
              </a:spcAft>
              <a:buFont typeface="Arial" panose="020B0604020202020204" pitchFamily="34" charset="0"/>
              <a:buChar char="•"/>
            </a:pPr>
            <a:r>
              <a:rPr lang="lt-LT" sz="2000" dirty="0">
                <a:latin typeface="Calibri" panose="020F0502020204030204" pitchFamily="34" charset="0"/>
                <a:ea typeface="Bariol Light" panose="02000506040000020003" pitchFamily="2" charset="-128"/>
              </a:rPr>
              <a:t>Pabaigoje, kiekviena komanda pristato savo temą ir informaciją, kurią pavyko surasti. Visi bendrai aptaria pristatomą problemą, apibendrina, kaip reikėtų elgtis internete, norint išvengti nesėkmių.</a:t>
            </a:r>
          </a:p>
        </p:txBody>
      </p:sp>
      <p:cxnSp>
        <p:nvCxnSpPr>
          <p:cNvPr id="6" name="Straight Connector 5">
            <a:extLst>
              <a:ext uri="{FF2B5EF4-FFF2-40B4-BE49-F238E27FC236}">
                <a16:creationId xmlns:a16="http://schemas.microsoft.com/office/drawing/2014/main" id="{1B8AF5D9-8BEA-8641-A59C-3958DD6698C9}"/>
              </a:ext>
            </a:extLst>
          </p:cNvPr>
          <p:cNvCxnSpPr>
            <a:cxnSpLocks/>
          </p:cNvCxnSpPr>
          <p:nvPr/>
        </p:nvCxnSpPr>
        <p:spPr>
          <a:xfrm>
            <a:off x="6375743" y="1326655"/>
            <a:ext cx="58162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0FA576-730B-46C6-9656-D624D09E8A7C}"/>
              </a:ext>
            </a:extLst>
          </p:cNvPr>
          <p:cNvSpPr txBox="1"/>
          <p:nvPr/>
        </p:nvSpPr>
        <p:spPr>
          <a:xfrm>
            <a:off x="8562108" y="570538"/>
            <a:ext cx="2861953" cy="707886"/>
          </a:xfrm>
          <a:prstGeom prst="rect">
            <a:avLst/>
          </a:prstGeom>
          <a:noFill/>
        </p:spPr>
        <p:txBody>
          <a:bodyPr wrap="square" rtlCol="0">
            <a:spAutoFit/>
          </a:bodyPr>
          <a:lstStyle/>
          <a:p>
            <a:pPr lvl="0" algn="r"/>
            <a:r>
              <a:rPr lang="en-US" sz="4000" dirty="0">
                <a:solidFill>
                  <a:prstClr val="black"/>
                </a:solidFill>
                <a:ea typeface="Bariol" panose="02000506040000020003" pitchFamily="2" charset="-128"/>
              </a:rPr>
              <a:t>TAISYKLĖS</a:t>
            </a:r>
          </a:p>
        </p:txBody>
      </p:sp>
    </p:spTree>
    <p:extLst>
      <p:ext uri="{BB962C8B-B14F-4D97-AF65-F5344CB8AC3E}">
        <p14:creationId xmlns:p14="http://schemas.microsoft.com/office/powerpoint/2010/main" val="1500339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A1B3A-C64C-394B-8BDE-F8516F97DC64}"/>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1B8AF5D9-8BEA-8641-A59C-3958DD6698C9}"/>
              </a:ext>
            </a:extLst>
          </p:cNvPr>
          <p:cNvCxnSpPr>
            <a:cxnSpLocks/>
          </p:cNvCxnSpPr>
          <p:nvPr/>
        </p:nvCxnSpPr>
        <p:spPr>
          <a:xfrm>
            <a:off x="6375743" y="1326655"/>
            <a:ext cx="58162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0FA576-730B-46C6-9656-D624D09E8A7C}"/>
              </a:ext>
            </a:extLst>
          </p:cNvPr>
          <p:cNvSpPr txBox="1"/>
          <p:nvPr/>
        </p:nvSpPr>
        <p:spPr>
          <a:xfrm>
            <a:off x="5082639" y="570538"/>
            <a:ext cx="6341423" cy="707886"/>
          </a:xfrm>
          <a:prstGeom prst="rect">
            <a:avLst/>
          </a:prstGeom>
          <a:noFill/>
        </p:spPr>
        <p:txBody>
          <a:bodyPr wrap="square" rtlCol="0">
            <a:spAutoFit/>
          </a:bodyPr>
          <a:lstStyle/>
          <a:p>
            <a:pPr lvl="0" algn="r"/>
            <a:r>
              <a:rPr lang="lt-LT" sz="4000" dirty="0">
                <a:solidFill>
                  <a:prstClr val="black"/>
                </a:solidFill>
                <a:ea typeface="Bariol" panose="02000506040000020003" pitchFamily="2" charset="-128"/>
              </a:rPr>
              <a:t>SITUACIJŲ KOMENTARAI</a:t>
            </a:r>
            <a:endParaRPr lang="en-US" sz="4000" dirty="0">
              <a:solidFill>
                <a:prstClr val="black"/>
              </a:solidFill>
              <a:ea typeface="Bariol" panose="02000506040000020003" pitchFamily="2" charset="-128"/>
            </a:endParaRPr>
          </a:p>
        </p:txBody>
      </p:sp>
      <p:graphicFrame>
        <p:nvGraphicFramePr>
          <p:cNvPr id="2" name="Table 4">
            <a:extLst>
              <a:ext uri="{FF2B5EF4-FFF2-40B4-BE49-F238E27FC236}">
                <a16:creationId xmlns:a16="http://schemas.microsoft.com/office/drawing/2014/main" id="{71552754-89E8-460F-BD29-8CA1104E0E7B}"/>
              </a:ext>
            </a:extLst>
          </p:cNvPr>
          <p:cNvGraphicFramePr>
            <a:graphicFrameLocks noGrp="1"/>
          </p:cNvGraphicFramePr>
          <p:nvPr>
            <p:extLst>
              <p:ext uri="{D42A27DB-BD31-4B8C-83A1-F6EECF244321}">
                <p14:modId xmlns:p14="http://schemas.microsoft.com/office/powerpoint/2010/main" val="1928997678"/>
              </p:ext>
            </p:extLst>
          </p:nvPr>
        </p:nvGraphicFramePr>
        <p:xfrm>
          <a:off x="2934525" y="1543361"/>
          <a:ext cx="9023927" cy="4577079"/>
        </p:xfrm>
        <a:graphic>
          <a:graphicData uri="http://schemas.openxmlformats.org/drawingml/2006/table">
            <a:tbl>
              <a:tblPr bandRow="1">
                <a:tableStyleId>{00A15C55-8517-42AA-B614-E9B94910E393}</a:tableStyleId>
              </a:tblPr>
              <a:tblGrid>
                <a:gridCol w="1518722">
                  <a:extLst>
                    <a:ext uri="{9D8B030D-6E8A-4147-A177-3AD203B41FA5}">
                      <a16:colId xmlns:a16="http://schemas.microsoft.com/office/drawing/2014/main" val="2003769932"/>
                    </a:ext>
                  </a:extLst>
                </a:gridCol>
                <a:gridCol w="7505205">
                  <a:extLst>
                    <a:ext uri="{9D8B030D-6E8A-4147-A177-3AD203B41FA5}">
                      <a16:colId xmlns:a16="http://schemas.microsoft.com/office/drawing/2014/main" val="2765692974"/>
                    </a:ext>
                  </a:extLst>
                </a:gridCol>
              </a:tblGrid>
              <a:tr h="370839">
                <a:tc>
                  <a:txBody>
                    <a:bodyPr/>
                    <a:lstStyle/>
                    <a:p>
                      <a:endParaRPr lang="lt-LT" dirty="0"/>
                    </a:p>
                  </a:txBody>
                  <a:tcPr/>
                </a:tc>
                <a:tc>
                  <a:txBody>
                    <a:bodyPr/>
                    <a:lstStyle/>
                    <a:p>
                      <a:r>
                        <a:rPr lang="lt-LT" b="1" dirty="0"/>
                        <a:t>Nuorodos internete, jei mokiniams patiems nepavyktų rasti informacijos</a:t>
                      </a:r>
                    </a:p>
                  </a:txBody>
                  <a:tcPr/>
                </a:tc>
                <a:extLst>
                  <a:ext uri="{0D108BD9-81ED-4DB2-BD59-A6C34878D82A}">
                    <a16:rowId xmlns:a16="http://schemas.microsoft.com/office/drawing/2014/main" val="3726104269"/>
                  </a:ext>
                </a:extLst>
              </a:tr>
              <a:tr h="370839">
                <a:tc>
                  <a:txBody>
                    <a:bodyPr/>
                    <a:lstStyle/>
                    <a:p>
                      <a:r>
                        <a:rPr lang="lt-LT" sz="1800" dirty="0">
                          <a:latin typeface="Calibri" panose="020F0502020204030204" pitchFamily="34" charset="0"/>
                          <a:ea typeface="Bariol Light" panose="02000506040000020003" pitchFamily="2" charset="-128"/>
                        </a:rPr>
                        <a:t>Prekyba internete</a:t>
                      </a:r>
                      <a:endParaRPr lang="lt-LT" dirty="0"/>
                    </a:p>
                  </a:txBody>
                  <a:tcPr/>
                </a:tc>
                <a:tc>
                  <a:txBody>
                    <a:bodyPr/>
                    <a:lstStyle/>
                    <a:p>
                      <a:r>
                        <a:rPr lang="lt-LT" dirty="0"/>
                        <a:t>E. prekyba: </a:t>
                      </a:r>
                      <a:r>
                        <a:rPr lang="lt-LT" sz="1500" dirty="0">
                          <a:hlinkClick r:id="rId3"/>
                        </a:rPr>
                        <a:t>https://www.esaugumas.lt/lt/e.-prekyba/290</a:t>
                      </a:r>
                    </a:p>
                    <a:p>
                      <a:r>
                        <a:rPr lang="lt-LT" dirty="0"/>
                        <a:t>Pirkite saugiau internetu: </a:t>
                      </a:r>
                      <a:r>
                        <a:rPr lang="lt-LT" sz="1500" dirty="0">
                          <a:hlinkClick r:id="rId3"/>
                        </a:rPr>
                        <a:t>https://www.epilietis.eu/kursai/pirkite-saugiau-internetu</a:t>
                      </a:r>
                    </a:p>
                    <a:p>
                      <a:r>
                        <a:rPr lang="lt-LT" dirty="0"/>
                        <a:t>Valstybinė vartotojų teisių apsaugos tarnyba: </a:t>
                      </a:r>
                      <a:r>
                        <a:rPr lang="lt-LT" sz="1500" dirty="0">
                          <a:hlinkClick r:id="rId4"/>
                        </a:rPr>
                        <a:t>http://www.vvtat.lt/zinok/384</a:t>
                      </a:r>
                      <a:r>
                        <a:rPr lang="lt-LT" sz="1500" dirty="0"/>
                        <a:t> </a:t>
                      </a:r>
                    </a:p>
                    <a:p>
                      <a:r>
                        <a:rPr lang="lt-LT" dirty="0"/>
                        <a:t>Kaip patikrinti elektroninės parduotuvės patikimumą?: </a:t>
                      </a:r>
                      <a:r>
                        <a:rPr lang="lt-LT" sz="1500" dirty="0">
                          <a:hlinkClick r:id="rId3"/>
                        </a:rPr>
                        <a:t>https://www.studija4d.lt/elektronines-parduotuves-patikimumas/#.Xi6sb2pS-M8</a:t>
                      </a:r>
                      <a:endParaRPr lang="lt-LT" sz="1500" dirty="0"/>
                    </a:p>
                    <a:p>
                      <a:r>
                        <a:rPr lang="lt-LT" dirty="0"/>
                        <a:t>12 svarbiausių taisyklių, kad Jūsų neapgautų perkant internetu: </a:t>
                      </a:r>
                      <a:r>
                        <a:rPr lang="lt-LT" sz="1500" dirty="0">
                          <a:hlinkClick r:id="rId5"/>
                        </a:rPr>
                        <a:t>http://www.technologijos.lt/n/technologijos/it/S-67356/straipsnis/12-svarbiausiu-taisykliu-kad-Jusu-neapgautu-perkant-internetu</a:t>
                      </a:r>
                      <a:r>
                        <a:rPr lang="lt-LT" sz="1500" dirty="0"/>
                        <a:t> </a:t>
                      </a:r>
                      <a:endParaRPr lang="lt-LT" dirty="0"/>
                    </a:p>
                  </a:txBody>
                  <a:tcPr/>
                </a:tc>
                <a:extLst>
                  <a:ext uri="{0D108BD9-81ED-4DB2-BD59-A6C34878D82A}">
                    <a16:rowId xmlns:a16="http://schemas.microsoft.com/office/drawing/2014/main" val="3860216489"/>
                  </a:ext>
                </a:extLst>
              </a:tr>
              <a:tr h="370839">
                <a:tc>
                  <a:txBody>
                    <a:bodyPr/>
                    <a:lstStyle/>
                    <a:p>
                      <a:r>
                        <a:rPr lang="lt-LT" sz="1800" dirty="0">
                          <a:latin typeface="Calibri" panose="020F0502020204030204" pitchFamily="34" charset="0"/>
                          <a:ea typeface="Bariol Light" panose="02000506040000020003" pitchFamily="2" charset="-128"/>
                        </a:rPr>
                        <a:t>Komentarai</a:t>
                      </a:r>
                      <a:endParaRPr lang="lt-LT" dirty="0"/>
                    </a:p>
                  </a:txBody>
                  <a:tcPr/>
                </a:tc>
                <a:tc>
                  <a:txBody>
                    <a:bodyPr/>
                    <a:lstStyle/>
                    <a:p>
                      <a:r>
                        <a:rPr lang="lt-LT" dirty="0"/>
                        <a:t>Žurnalistų etikos inspektoriaus tarnyba (dažnai užduodamų klausimų skiltis): </a:t>
                      </a:r>
                      <a:r>
                        <a:rPr lang="lt-LT" sz="1500" dirty="0">
                          <a:hlinkClick r:id="rId6"/>
                        </a:rPr>
                        <a:t>www.zeit.lt</a:t>
                      </a:r>
                      <a:r>
                        <a:rPr lang="lt-LT" sz="1500" dirty="0"/>
                        <a:t> </a:t>
                      </a:r>
                    </a:p>
                    <a:p>
                      <a:r>
                        <a:rPr lang="lt-LT" dirty="0"/>
                        <a:t>Anoniminiai komentarai internete: problema, kurią teks spręsti ir Lietuvai: </a:t>
                      </a:r>
                      <a:r>
                        <a:rPr lang="lt-LT" sz="1500" dirty="0">
                          <a:hlinkClick r:id="rId7"/>
                        </a:rPr>
                        <a:t>https://www.lrt.lt/naujienos/lietuvoje/2/1068149/anoniminiai-komentarai-internete-problema-kuria-teks-spresti-ir-lietuvai</a:t>
                      </a:r>
                      <a:endParaRPr lang="lt-LT" sz="1500" dirty="0"/>
                    </a:p>
                    <a:p>
                      <a:r>
                        <a:rPr lang="lt-LT" dirty="0"/>
                        <a:t>Kokia teisinė atsakomybė už komentarus internete? (</a:t>
                      </a:r>
                      <a:r>
                        <a:rPr lang="lt-LT" dirty="0" err="1"/>
                        <a:t>video</a:t>
                      </a:r>
                      <a:r>
                        <a:rPr lang="lt-LT" dirty="0"/>
                        <a:t> įrašas): </a:t>
                      </a:r>
                      <a:r>
                        <a:rPr lang="lt-LT" sz="1500" dirty="0">
                          <a:hlinkClick r:id="rId8"/>
                        </a:rPr>
                        <a:t>https://www.ziniuradijas.lt/laidos/ekspertai-pataria/kokia-teisine-atsakomybe-uz-komentarus-internete?video=1</a:t>
                      </a:r>
                      <a:r>
                        <a:rPr lang="lt-LT" sz="1500" dirty="0"/>
                        <a:t> </a:t>
                      </a:r>
                    </a:p>
                  </a:txBody>
                  <a:tcPr/>
                </a:tc>
                <a:extLst>
                  <a:ext uri="{0D108BD9-81ED-4DB2-BD59-A6C34878D82A}">
                    <a16:rowId xmlns:a16="http://schemas.microsoft.com/office/drawing/2014/main" val="3438742161"/>
                  </a:ext>
                </a:extLst>
              </a:tr>
            </a:tbl>
          </a:graphicData>
        </a:graphic>
      </p:graphicFrame>
    </p:spTree>
    <p:extLst>
      <p:ext uri="{BB962C8B-B14F-4D97-AF65-F5344CB8AC3E}">
        <p14:creationId xmlns:p14="http://schemas.microsoft.com/office/powerpoint/2010/main" val="106631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DA1B3A-C64C-394B-8BDE-F8516F97DC64}"/>
              </a:ext>
            </a:extLst>
          </p:cNvPr>
          <p:cNvPicPr>
            <a:picLocks noChangeAspect="1"/>
          </p:cNvPicPr>
          <p:nvPr/>
        </p:nvPicPr>
        <p:blipFill>
          <a:blip r:embed="rId2"/>
          <a:stretch>
            <a:fillRect/>
          </a:stretch>
        </p:blipFill>
        <p:spPr>
          <a:xfrm>
            <a:off x="0" y="0"/>
            <a:ext cx="12192000" cy="6858000"/>
          </a:xfrm>
          <a:prstGeom prst="rect">
            <a:avLst/>
          </a:prstGeom>
        </p:spPr>
      </p:pic>
      <p:cxnSp>
        <p:nvCxnSpPr>
          <p:cNvPr id="6" name="Straight Connector 5">
            <a:extLst>
              <a:ext uri="{FF2B5EF4-FFF2-40B4-BE49-F238E27FC236}">
                <a16:creationId xmlns:a16="http://schemas.microsoft.com/office/drawing/2014/main" id="{1B8AF5D9-8BEA-8641-A59C-3958DD6698C9}"/>
              </a:ext>
            </a:extLst>
          </p:cNvPr>
          <p:cNvCxnSpPr>
            <a:cxnSpLocks/>
          </p:cNvCxnSpPr>
          <p:nvPr/>
        </p:nvCxnSpPr>
        <p:spPr>
          <a:xfrm>
            <a:off x="6375743" y="1326655"/>
            <a:ext cx="5816257"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00FA576-730B-46C6-9656-D624D09E8A7C}"/>
              </a:ext>
            </a:extLst>
          </p:cNvPr>
          <p:cNvSpPr txBox="1"/>
          <p:nvPr/>
        </p:nvSpPr>
        <p:spPr>
          <a:xfrm>
            <a:off x="5082639" y="570538"/>
            <a:ext cx="6341423" cy="707886"/>
          </a:xfrm>
          <a:prstGeom prst="rect">
            <a:avLst/>
          </a:prstGeom>
          <a:noFill/>
        </p:spPr>
        <p:txBody>
          <a:bodyPr wrap="square" rtlCol="0">
            <a:spAutoFit/>
          </a:bodyPr>
          <a:lstStyle/>
          <a:p>
            <a:pPr lvl="0" algn="r"/>
            <a:r>
              <a:rPr lang="lt-LT" sz="4000" dirty="0">
                <a:solidFill>
                  <a:prstClr val="black"/>
                </a:solidFill>
                <a:ea typeface="Bariol" panose="02000506040000020003" pitchFamily="2" charset="-128"/>
              </a:rPr>
              <a:t>SITUACIJŲ KOMENTARAI</a:t>
            </a:r>
            <a:endParaRPr lang="en-US" sz="4000" dirty="0">
              <a:solidFill>
                <a:prstClr val="black"/>
              </a:solidFill>
              <a:ea typeface="Bariol" panose="02000506040000020003" pitchFamily="2" charset="-128"/>
            </a:endParaRPr>
          </a:p>
        </p:txBody>
      </p:sp>
      <p:graphicFrame>
        <p:nvGraphicFramePr>
          <p:cNvPr id="2" name="Table 4">
            <a:extLst>
              <a:ext uri="{FF2B5EF4-FFF2-40B4-BE49-F238E27FC236}">
                <a16:creationId xmlns:a16="http://schemas.microsoft.com/office/drawing/2014/main" id="{71552754-89E8-460F-BD29-8CA1104E0E7B}"/>
              </a:ext>
            </a:extLst>
          </p:cNvPr>
          <p:cNvGraphicFramePr>
            <a:graphicFrameLocks noGrp="1"/>
          </p:cNvGraphicFramePr>
          <p:nvPr>
            <p:extLst>
              <p:ext uri="{D42A27DB-BD31-4B8C-83A1-F6EECF244321}">
                <p14:modId xmlns:p14="http://schemas.microsoft.com/office/powerpoint/2010/main" val="613036937"/>
              </p:ext>
            </p:extLst>
          </p:nvPr>
        </p:nvGraphicFramePr>
        <p:xfrm>
          <a:off x="2934525" y="1543361"/>
          <a:ext cx="9023927" cy="3479799"/>
        </p:xfrm>
        <a:graphic>
          <a:graphicData uri="http://schemas.openxmlformats.org/drawingml/2006/table">
            <a:tbl>
              <a:tblPr bandRow="1">
                <a:tableStyleId>{00A15C55-8517-42AA-B614-E9B94910E393}</a:tableStyleId>
              </a:tblPr>
              <a:tblGrid>
                <a:gridCol w="1518722">
                  <a:extLst>
                    <a:ext uri="{9D8B030D-6E8A-4147-A177-3AD203B41FA5}">
                      <a16:colId xmlns:a16="http://schemas.microsoft.com/office/drawing/2014/main" val="2003769932"/>
                    </a:ext>
                  </a:extLst>
                </a:gridCol>
                <a:gridCol w="7505205">
                  <a:extLst>
                    <a:ext uri="{9D8B030D-6E8A-4147-A177-3AD203B41FA5}">
                      <a16:colId xmlns:a16="http://schemas.microsoft.com/office/drawing/2014/main" val="2765692974"/>
                    </a:ext>
                  </a:extLst>
                </a:gridCol>
              </a:tblGrid>
              <a:tr h="370839">
                <a:tc>
                  <a:txBody>
                    <a:bodyPr/>
                    <a:lstStyle/>
                    <a:p>
                      <a:endParaRPr lang="lt-LT" dirty="0"/>
                    </a:p>
                  </a:txBody>
                  <a:tcPr/>
                </a:tc>
                <a:tc>
                  <a:txBody>
                    <a:bodyPr/>
                    <a:lstStyle/>
                    <a:p>
                      <a:r>
                        <a:rPr lang="lt-LT" b="1" dirty="0"/>
                        <a:t>Nuorodos internete, jei mokiniams patiems nepavyktų rasti informacijos</a:t>
                      </a:r>
                    </a:p>
                  </a:txBody>
                  <a:tcPr/>
                </a:tc>
                <a:extLst>
                  <a:ext uri="{0D108BD9-81ED-4DB2-BD59-A6C34878D82A}">
                    <a16:rowId xmlns:a16="http://schemas.microsoft.com/office/drawing/2014/main" val="3726104269"/>
                  </a:ext>
                </a:extLst>
              </a:tr>
              <a:tr h="370839">
                <a:tc>
                  <a:txBody>
                    <a:bodyPr/>
                    <a:lstStyle/>
                    <a:p>
                      <a:r>
                        <a:rPr lang="lt-LT" sz="1800" dirty="0">
                          <a:latin typeface="Calibri" panose="020F0502020204030204" pitchFamily="34" charset="0"/>
                          <a:ea typeface="Bariol Light" panose="02000506040000020003" pitchFamily="2" charset="-128"/>
                        </a:rPr>
                        <a:t>Elektroninė bankininkystė</a:t>
                      </a:r>
                      <a:endParaRPr lang="lt-LT" dirty="0"/>
                    </a:p>
                  </a:txBody>
                  <a:tcPr/>
                </a:tc>
                <a:tc>
                  <a:txBody>
                    <a:bodyPr/>
                    <a:lstStyle/>
                    <a:p>
                      <a:r>
                        <a:rPr lang="lt-LT" dirty="0"/>
                        <a:t>E. bankininkystės saugumas: </a:t>
                      </a:r>
                      <a:r>
                        <a:rPr lang="lt-LT" sz="1500" dirty="0">
                          <a:hlinkClick r:id="rId3"/>
                        </a:rPr>
                        <a:t>https://www.esaugumas.lt/lt/e.-bankininkyste/285</a:t>
                      </a:r>
                      <a:endParaRPr lang="lt-LT" sz="1500" dirty="0"/>
                    </a:p>
                    <a:p>
                      <a:r>
                        <a:rPr lang="lt-LT" dirty="0"/>
                        <a:t>Komercinių bankų svetainėse esantys patarimai</a:t>
                      </a:r>
                    </a:p>
                  </a:txBody>
                  <a:tcPr/>
                </a:tc>
                <a:extLst>
                  <a:ext uri="{0D108BD9-81ED-4DB2-BD59-A6C34878D82A}">
                    <a16:rowId xmlns:a16="http://schemas.microsoft.com/office/drawing/2014/main" val="2947487651"/>
                  </a:ext>
                </a:extLst>
              </a:tr>
              <a:tr h="370839">
                <a:tc>
                  <a:txBody>
                    <a:bodyPr/>
                    <a:lstStyle/>
                    <a:p>
                      <a:r>
                        <a:rPr lang="lt-LT" sz="1800" dirty="0">
                          <a:latin typeface="Calibri" panose="020F0502020204030204" pitchFamily="34" charset="0"/>
                          <a:ea typeface="Bariol Light" panose="02000506040000020003" pitchFamily="2" charset="-128"/>
                        </a:rPr>
                        <a:t>Asmens duomenys</a:t>
                      </a:r>
                      <a:endParaRPr lang="lt-LT" dirty="0"/>
                    </a:p>
                  </a:txBody>
                  <a:tcPr/>
                </a:tc>
                <a:tc>
                  <a:txBody>
                    <a:bodyPr/>
                    <a:lstStyle/>
                    <a:p>
                      <a:r>
                        <a:rPr lang="lt-LT" dirty="0"/>
                        <a:t>E. privatumas: </a:t>
                      </a:r>
                      <a:r>
                        <a:rPr lang="lt-LT" sz="1500" dirty="0">
                          <a:hlinkClick r:id="rId4"/>
                        </a:rPr>
                        <a:t>https://www.esaugumas.lt/lt/e.-privatumas/273</a:t>
                      </a:r>
                      <a:endParaRPr lang="lt-LT" sz="1500" dirty="0"/>
                    </a:p>
                    <a:p>
                      <a:r>
                        <a:rPr lang="lt-LT" dirty="0"/>
                        <a:t>Situacijos, kai įsilaužiama į įžymybių socialinių tinklų paskyras</a:t>
                      </a:r>
                    </a:p>
                  </a:txBody>
                  <a:tcPr/>
                </a:tc>
                <a:extLst>
                  <a:ext uri="{0D108BD9-81ED-4DB2-BD59-A6C34878D82A}">
                    <a16:rowId xmlns:a16="http://schemas.microsoft.com/office/drawing/2014/main" val="2119334823"/>
                  </a:ext>
                </a:extLst>
              </a:tr>
              <a:tr h="370839">
                <a:tc>
                  <a:txBody>
                    <a:bodyPr/>
                    <a:lstStyle/>
                    <a:p>
                      <a:r>
                        <a:rPr lang="lt-LT" sz="1800" dirty="0">
                          <a:latin typeface="Calibri" panose="020F0502020204030204" pitchFamily="34" charset="0"/>
                          <a:ea typeface="Bariol Light" panose="02000506040000020003" pitchFamily="2" charset="-128"/>
                        </a:rPr>
                        <a:t>Netikros naujienos</a:t>
                      </a:r>
                      <a:endParaRPr lang="lt-LT" dirty="0"/>
                    </a:p>
                  </a:txBody>
                  <a:tcPr/>
                </a:tc>
                <a:tc>
                  <a:txBody>
                    <a:bodyPr/>
                    <a:lstStyle/>
                    <a:p>
                      <a:r>
                        <a:rPr lang="lt-LT" dirty="0"/>
                        <a:t>Netikrų naujienų pavyzdžiai, demaskuotos melagingos naujienos ir </a:t>
                      </a:r>
                      <a:r>
                        <a:rPr lang="lt-LT" dirty="0" err="1"/>
                        <a:t>pan</a:t>
                      </a:r>
                      <a:r>
                        <a:rPr lang="lt-LT" dirty="0"/>
                        <a:t>: </a:t>
                      </a:r>
                      <a:r>
                        <a:rPr lang="lt-LT" sz="1500" dirty="0">
                          <a:hlinkClick r:id="rId5"/>
                        </a:rPr>
                        <a:t>https://www.lrt.lt/tema/netikros-naujienos</a:t>
                      </a:r>
                      <a:endParaRPr lang="lt-LT" sz="1500" dirty="0"/>
                    </a:p>
                    <a:p>
                      <a:r>
                        <a:rPr lang="lt-LT" dirty="0"/>
                        <a:t>Netikros naujienos: kaip mums įsiūlo „tiesą“: </a:t>
                      </a:r>
                      <a:r>
                        <a:rPr lang="lt-LT" sz="1500" dirty="0">
                          <a:hlinkClick r:id="rId6"/>
                        </a:rPr>
                        <a:t>http://www.universitetozurnalistas.kf.vu.lt/2018/02/netikros-naujienos-kaip-mums-isiulo-tiesa/</a:t>
                      </a:r>
                      <a:endParaRPr lang="lt-LT" sz="1500" dirty="0"/>
                    </a:p>
                    <a:p>
                      <a:r>
                        <a:rPr lang="lt-LT" dirty="0"/>
                        <a:t>Kaip atpažinti netikras naujienas: </a:t>
                      </a:r>
                      <a:r>
                        <a:rPr lang="lt-LT" sz="1500" dirty="0">
                          <a:hlinkClick r:id="rId7"/>
                        </a:rPr>
                        <a:t>https://www.ifla.org/files/assets/hq/topics/info-society/images/how-to-spot-fake-news-lt.pdf</a:t>
                      </a:r>
                      <a:endParaRPr lang="lt-LT" sz="1500" dirty="0"/>
                    </a:p>
                  </a:txBody>
                  <a:tcPr/>
                </a:tc>
                <a:extLst>
                  <a:ext uri="{0D108BD9-81ED-4DB2-BD59-A6C34878D82A}">
                    <a16:rowId xmlns:a16="http://schemas.microsoft.com/office/drawing/2014/main" val="3124013"/>
                  </a:ext>
                </a:extLst>
              </a:tr>
            </a:tbl>
          </a:graphicData>
        </a:graphic>
      </p:graphicFrame>
    </p:spTree>
    <p:extLst>
      <p:ext uri="{BB962C8B-B14F-4D97-AF65-F5344CB8AC3E}">
        <p14:creationId xmlns:p14="http://schemas.microsoft.com/office/powerpoint/2010/main" val="2659449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95EAA0-47FC-E84E-9E37-B1EB2C7FFA03}"/>
              </a:ext>
            </a:extLst>
          </p:cNvPr>
          <p:cNvPicPr>
            <a:picLocks noChangeAspect="1"/>
          </p:cNvPicPr>
          <p:nvPr/>
        </p:nvPicPr>
        <p:blipFill rotWithShape="1">
          <a:blip r:embed="rId3"/>
          <a:srcRect t="-1" b="53611"/>
          <a:stretch/>
        </p:blipFill>
        <p:spPr>
          <a:xfrm>
            <a:off x="0" y="-241396"/>
            <a:ext cx="12192000" cy="3293354"/>
          </a:xfrm>
          <a:prstGeom prst="rect">
            <a:avLst/>
          </a:prstGeom>
        </p:spPr>
      </p:pic>
      <p:pic>
        <p:nvPicPr>
          <p:cNvPr id="4" name="Picture 3">
            <a:extLst>
              <a:ext uri="{FF2B5EF4-FFF2-40B4-BE49-F238E27FC236}">
                <a16:creationId xmlns:a16="http://schemas.microsoft.com/office/drawing/2014/main" id="{F489E7B3-4E9D-AC42-AC6C-EA8186220D8B}"/>
              </a:ext>
            </a:extLst>
          </p:cNvPr>
          <p:cNvPicPr>
            <a:picLocks noChangeAspect="1"/>
          </p:cNvPicPr>
          <p:nvPr/>
        </p:nvPicPr>
        <p:blipFill>
          <a:blip r:embed="rId4"/>
          <a:stretch>
            <a:fillRect/>
          </a:stretch>
        </p:blipFill>
        <p:spPr>
          <a:xfrm>
            <a:off x="1022350" y="5424826"/>
            <a:ext cx="10147300" cy="996611"/>
          </a:xfrm>
          <a:prstGeom prst="rect">
            <a:avLst/>
          </a:prstGeom>
        </p:spPr>
      </p:pic>
      <p:sp>
        <p:nvSpPr>
          <p:cNvPr id="6" name="TextBox 5">
            <a:extLst>
              <a:ext uri="{FF2B5EF4-FFF2-40B4-BE49-F238E27FC236}">
                <a16:creationId xmlns:a16="http://schemas.microsoft.com/office/drawing/2014/main" id="{85DC8640-0DEA-AA42-8F46-32EE4C5E3C08}"/>
              </a:ext>
            </a:extLst>
          </p:cNvPr>
          <p:cNvSpPr txBox="1"/>
          <p:nvPr/>
        </p:nvSpPr>
        <p:spPr>
          <a:xfrm>
            <a:off x="3908542" y="663450"/>
            <a:ext cx="4374916" cy="1446550"/>
          </a:xfrm>
          <a:prstGeom prst="rect">
            <a:avLst/>
          </a:prstGeom>
          <a:noFill/>
        </p:spPr>
        <p:txBody>
          <a:bodyPr wrap="none" rtlCol="0">
            <a:spAutoFit/>
          </a:bodyPr>
          <a:lstStyle/>
          <a:p>
            <a:r>
              <a:rPr lang="en-US" sz="8800" b="1" dirty="0">
                <a:solidFill>
                  <a:schemeClr val="bg1"/>
                </a:solidFill>
                <a:latin typeface="Bariol" panose="02000506040000020003" pitchFamily="2" charset="0"/>
              </a:rPr>
              <a:t>SĖKMĖS!</a:t>
            </a:r>
          </a:p>
        </p:txBody>
      </p:sp>
      <p:pic>
        <p:nvPicPr>
          <p:cNvPr id="7" name="Picture 6" descr="prisijungusi LT.jpg">
            <a:extLst>
              <a:ext uri="{FF2B5EF4-FFF2-40B4-BE49-F238E27FC236}">
                <a16:creationId xmlns:a16="http://schemas.microsoft.com/office/drawing/2014/main" id="{739D8571-E47F-4CBA-A98B-9E4640863013}"/>
              </a:ext>
            </a:extLst>
          </p:cNvPr>
          <p:cNvPicPr>
            <a:picLocks noChangeAspect="1"/>
          </p:cNvPicPr>
          <p:nvPr/>
        </p:nvPicPr>
        <p:blipFill>
          <a:blip r:embed="rId5" cstate="print"/>
          <a:stretch>
            <a:fillRect/>
          </a:stretch>
        </p:blipFill>
        <p:spPr>
          <a:xfrm>
            <a:off x="3693374" y="3546669"/>
            <a:ext cx="4805251" cy="1105973"/>
          </a:xfrm>
          <a:prstGeom prst="rect">
            <a:avLst/>
          </a:prstGeom>
        </p:spPr>
      </p:pic>
    </p:spTree>
    <p:extLst>
      <p:ext uri="{BB962C8B-B14F-4D97-AF65-F5344CB8AC3E}">
        <p14:creationId xmlns:p14="http://schemas.microsoft.com/office/powerpoint/2010/main" val="3886651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670</Words>
  <Application>Microsoft Office PowerPoint</Application>
  <PresentationFormat>Widescreen</PresentationFormat>
  <Paragraphs>56</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Bariol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Ramūnas Vereckis</dc:creator>
  <cp:lastModifiedBy>Rita Šukytė</cp:lastModifiedBy>
  <cp:revision>36</cp:revision>
  <dcterms:created xsi:type="dcterms:W3CDTF">2019-10-10T02:58:54Z</dcterms:created>
  <dcterms:modified xsi:type="dcterms:W3CDTF">2020-01-27T10:14:47Z</dcterms:modified>
</cp:coreProperties>
</file>