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9" r:id="rId2"/>
    <p:sldMasterId id="2147483686" r:id="rId3"/>
    <p:sldMasterId id="2147483720" r:id="rId4"/>
  </p:sldMasterIdLst>
  <p:sldIdLst>
    <p:sldId id="256" r:id="rId5"/>
    <p:sldId id="271" r:id="rId6"/>
    <p:sldId id="272" r:id="rId7"/>
    <p:sldId id="309" r:id="rId8"/>
    <p:sldId id="274" r:id="rId9"/>
    <p:sldId id="267" r:id="rId10"/>
    <p:sldId id="275" r:id="rId11"/>
    <p:sldId id="258" r:id="rId12"/>
    <p:sldId id="259" r:id="rId13"/>
    <p:sldId id="260" r:id="rId14"/>
    <p:sldId id="310" r:id="rId15"/>
    <p:sldId id="311" r:id="rId16"/>
    <p:sldId id="257" r:id="rId17"/>
    <p:sldId id="263" r:id="rId18"/>
    <p:sldId id="279" r:id="rId19"/>
    <p:sldId id="280" r:id="rId20"/>
    <p:sldId id="281" r:id="rId21"/>
    <p:sldId id="282" r:id="rId22"/>
    <p:sldId id="312" r:id="rId23"/>
    <p:sldId id="313" r:id="rId24"/>
    <p:sldId id="288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314" r:id="rId33"/>
    <p:sldId id="297" r:id="rId34"/>
    <p:sldId id="298" r:id="rId35"/>
    <p:sldId id="299" r:id="rId36"/>
    <p:sldId id="277" r:id="rId37"/>
    <p:sldId id="302" r:id="rId38"/>
    <p:sldId id="303" r:id="rId39"/>
    <p:sldId id="304" r:id="rId40"/>
    <p:sldId id="305" r:id="rId41"/>
    <p:sldId id="307" r:id="rId42"/>
    <p:sldId id="308" r:id="rId43"/>
    <p:sldId id="264" r:id="rId4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umatytoji sekcija" id="{00A291EA-4934-46B7-9233-33CA359F4174}">
          <p14:sldIdLst>
            <p14:sldId id="256"/>
          </p14:sldIdLst>
        </p14:section>
        <p14:section name="Metodika" id="{28A3A1DB-F6FF-405E-9F07-50CC26F3A779}">
          <p14:sldIdLst>
            <p14:sldId id="271"/>
            <p14:sldId id="272"/>
            <p14:sldId id="309"/>
            <p14:sldId id="274"/>
            <p14:sldId id="267"/>
          </p14:sldIdLst>
        </p14:section>
        <p14:section name="Laisvalaikis" id="{148A4560-3DB1-4343-A800-56976D4321C8}">
          <p14:sldIdLst>
            <p14:sldId id="275"/>
            <p14:sldId id="258"/>
            <p14:sldId id="259"/>
            <p14:sldId id="260"/>
            <p14:sldId id="310"/>
            <p14:sldId id="311"/>
            <p14:sldId id="257"/>
            <p14:sldId id="263"/>
          </p14:sldIdLst>
        </p14:section>
        <p14:section name="E. prekyba" id="{1E29C767-1F0F-48F8-BF82-66E23DE4A99F}">
          <p14:sldIdLst>
            <p14:sldId id="279"/>
            <p14:sldId id="280"/>
            <p14:sldId id="281"/>
            <p14:sldId id="282"/>
            <p14:sldId id="312"/>
            <p14:sldId id="313"/>
            <p14:sldId id="288"/>
            <p14:sldId id="290"/>
          </p14:sldIdLst>
        </p14:section>
        <p14:section name="Saugumas" id="{90CD3BF8-1C6D-4777-B4C2-B5AC168F5F72}">
          <p14:sldIdLst>
            <p14:sldId id="291"/>
            <p14:sldId id="292"/>
            <p14:sldId id="293"/>
            <p14:sldId id="294"/>
            <p14:sldId id="295"/>
            <p14:sldId id="296"/>
            <p14:sldId id="314"/>
            <p14:sldId id="297"/>
            <p14:sldId id="298"/>
            <p14:sldId id="299"/>
          </p14:sldIdLst>
        </p14:section>
        <p14:section name="Nuotolinės priemonės" id="{C7141F0D-03F3-4ECC-8A05-2F8F3A6F3C3A}">
          <p14:sldIdLst>
            <p14:sldId id="277"/>
            <p14:sldId id="302"/>
            <p14:sldId id="303"/>
            <p14:sldId id="304"/>
            <p14:sldId id="305"/>
            <p14:sldId id="307"/>
            <p14:sldId id="308"/>
          </p14:sldIdLst>
        </p14:section>
        <p14:section name="Pabaiga" id="{BF571C0F-7ABE-4BBA-BBB4-A9C92B90D979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72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/>
              <a:t>Spustelėkite norėdami redaguoti šablono paantraštės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aveikslėlis 17">
            <a:extLst>
              <a:ext uri="{FF2B5EF4-FFF2-40B4-BE49-F238E27FC236}">
                <a16:creationId xmlns:a16="http://schemas.microsoft.com/office/drawing/2014/main" id="{50CA58F7-1A11-4E94-87FB-9C55554707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78169" y="95572"/>
            <a:ext cx="1904762" cy="190476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vadinima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a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elės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o pavadinimas kortelė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rba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/>
              <a:t>Spustelėkite norėdami redaguoti šablono paantraštės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aveikslėlis 17">
            <a:extLst>
              <a:ext uri="{FF2B5EF4-FFF2-40B4-BE49-F238E27FC236}">
                <a16:creationId xmlns:a16="http://schemas.microsoft.com/office/drawing/2014/main" id="{AAB98C03-1452-45E1-9953-46216A8A12B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78169" y="95572"/>
            <a:ext cx="1904762" cy="19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058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9486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047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aveikslėlis 7">
            <a:extLst>
              <a:ext uri="{FF2B5EF4-FFF2-40B4-BE49-F238E27FC236}">
                <a16:creationId xmlns:a16="http://schemas.microsoft.com/office/drawing/2014/main" id="{C2C2A189-33E4-4703-9099-3D97A8A06E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78169" y="95572"/>
            <a:ext cx="1904762" cy="190476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0168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8014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4931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3074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4865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/>
              <a:t>Spustelėkite piktogramą norėdami įtraukti paveikslėlį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5203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vadinima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3033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a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758988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elės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3701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o pavadinimas kortelė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6245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rba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8650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0207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2049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/>
              <a:t>Spustelėkite norėdami redaguoti šablono paantraštės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aveikslėlis 17">
            <a:extLst>
              <a:ext uri="{FF2B5EF4-FFF2-40B4-BE49-F238E27FC236}">
                <a16:creationId xmlns:a16="http://schemas.microsoft.com/office/drawing/2014/main" id="{CFCCFEE9-767A-42DD-B7A5-151F157C4FD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78169" y="95572"/>
            <a:ext cx="1904762" cy="190476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/>
              <a:t>Spustelėkite piktogramą norėdami įtraukti paveikslėlį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vadinima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a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elės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o pavadinimas kortelė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rba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/>
              <a:t>Spustelėkite norėdami redaguoti šablono paantraštės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aveikslėlis 17">
            <a:extLst>
              <a:ext uri="{FF2B5EF4-FFF2-40B4-BE49-F238E27FC236}">
                <a16:creationId xmlns:a16="http://schemas.microsoft.com/office/drawing/2014/main" id="{6FCF6B5C-2167-4D5C-9204-AE0438411A0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78169" y="95572"/>
            <a:ext cx="1904762" cy="19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985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2050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41173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32426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83240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64297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33678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2848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/>
              <a:t>Spustelėkite piktogramą norėdami įtraukti paveikslėlį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90841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vadinima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02235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a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9658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elės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93799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o pavadinimas kortelė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692784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rba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16851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05271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360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/>
              <a:t>Spustelėkite piktogramą norėdami įtraukti paveikslėlį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aveikslėlis 17">
            <a:extLst>
              <a:ext uri="{FF2B5EF4-FFF2-40B4-BE49-F238E27FC236}">
                <a16:creationId xmlns:a16="http://schemas.microsoft.com/office/drawing/2014/main" id="{8F80F43A-2825-4D32-A768-B21037E164EA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078169" y="95572"/>
            <a:ext cx="1904762" cy="190476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aveikslėlis 17">
            <a:extLst>
              <a:ext uri="{FF2B5EF4-FFF2-40B4-BE49-F238E27FC236}">
                <a16:creationId xmlns:a16="http://schemas.microsoft.com/office/drawing/2014/main" id="{7DD89E00-4825-4722-B1BA-BB3AA037778C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078169" y="95572"/>
            <a:ext cx="1904762" cy="19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159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aveikslėlis 17">
            <a:extLst>
              <a:ext uri="{FF2B5EF4-FFF2-40B4-BE49-F238E27FC236}">
                <a16:creationId xmlns:a16="http://schemas.microsoft.com/office/drawing/2014/main" id="{0D1A2E52-BBE1-485B-AF1A-922F9A65D53F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078169" y="95572"/>
            <a:ext cx="1904762" cy="190476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aveikslėlis 17">
            <a:extLst>
              <a:ext uri="{FF2B5EF4-FFF2-40B4-BE49-F238E27FC236}">
                <a16:creationId xmlns:a16="http://schemas.microsoft.com/office/drawing/2014/main" id="{E6E99C18-D188-4D9B-B282-6883905727DD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078169" y="95572"/>
            <a:ext cx="1904762" cy="19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11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pilietis.eu/kursai/informacija-apie-aktyvu-laisvalaiki/" TargetMode="External"/><Relationship Id="rId2" Type="http://schemas.openxmlformats.org/officeDocument/2006/relationships/hyperlink" Target="https://www.prisijungusi.lt/renginiai/norintiems-pagilinti-zinias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hyperlink" Target="https://www.epilietis.eu/kursai/kelioniu-planavimas/" TargetMode="External"/><Relationship Id="rId4" Type="http://schemas.openxmlformats.org/officeDocument/2006/relationships/hyperlink" Target="https://www.epilietis.eu/kursai/renginiu-informacija-ir-bilietai-i-renginius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isijungusi.lt/savarankiskas-mokymasis/demonstracinis-interneto-bankas-1/" TargetMode="Externa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isijungusi.lt/savarankiskas-mokymasis/demonstracinis-interneto-bankas-1/" TargetMode="Externa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isijungusi.lt/savarankiskas-mokymasis/demonstracinis-interneto-bankas-1/" TargetMode="External"/><Relationship Id="rId7" Type="http://schemas.openxmlformats.org/officeDocument/2006/relationships/hyperlink" Target="https://www.prisijungusi.lt/savarankiskas-mokymasis/pirkite-pigiau-internetu/" TargetMode="External"/><Relationship Id="rId2" Type="http://schemas.openxmlformats.org/officeDocument/2006/relationships/hyperlink" Target="https://www.prisijungusi.lt/renginiai/norintiems-pagilinti-zinias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prisijungusi.lt/savarankiskas-mokymasis/internetine-bankininkyste-luminor-dnb/" TargetMode="External"/><Relationship Id="rId5" Type="http://schemas.openxmlformats.org/officeDocument/2006/relationships/hyperlink" Target="https://www.prisijungusi.lt/savarankiskas-mokymasis/internetine-bankininkyste-swedbank/" TargetMode="External"/><Relationship Id="rId4" Type="http://schemas.openxmlformats.org/officeDocument/2006/relationships/hyperlink" Target="https://www.prisijungusi.lt/savarankiskas-mokymasis/apsipirkite-internetu-greitai-ir-saugiai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isijungusi.lt/savarankiskas-mokymasis/e-valdzios-paslaugos-viktorina/" TargetMode="External"/><Relationship Id="rId1" Type="http://schemas.openxmlformats.org/officeDocument/2006/relationships/slideLayout" Target="../slideLayouts/slideLayout34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risijungusi.lt/savarankiskas-mokymasis/gyvenamosios-vietos-deklaravimas/" TargetMode="External"/><Relationship Id="rId3" Type="http://schemas.openxmlformats.org/officeDocument/2006/relationships/hyperlink" Target="https://www.prisijungusi.lt/savarankiskas-mokymasis/e-valdzios-paslaugos-viktorina/" TargetMode="External"/><Relationship Id="rId7" Type="http://schemas.openxmlformats.org/officeDocument/2006/relationships/hyperlink" Target="https://www.prisijungusi.lt/savarankiskas-mokymasis/teisines-paslaugos-ir-informacija/" TargetMode="External"/><Relationship Id="rId2" Type="http://schemas.openxmlformats.org/officeDocument/2006/relationships/hyperlink" Target="https://www.prisijungusi.lt/renginiai/norintiems-pagilinti-zinias/" TargetMode="External"/><Relationship Id="rId1" Type="http://schemas.openxmlformats.org/officeDocument/2006/relationships/slideLayout" Target="../slideLayouts/slideLayout34.xml"/><Relationship Id="rId6" Type="http://schemas.openxmlformats.org/officeDocument/2006/relationships/hyperlink" Target="https://www.prisijungusi.lt/savarankiskas-mokymasis/e-valdzia-ir-viesosios-paslaugos/" TargetMode="External"/><Relationship Id="rId5" Type="http://schemas.openxmlformats.org/officeDocument/2006/relationships/hyperlink" Target="https://www.prisijungusi.lt/savarankiskas-mokymasis/sodros-paslaugos/" TargetMode="External"/><Relationship Id="rId4" Type="http://schemas.openxmlformats.org/officeDocument/2006/relationships/hyperlink" Target="https://www.prisijungusi.lt/savarankiskas-mokymasis/jusu-patogumui-elektronines-sveikatos-sistema/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isijungusi.lt/renginiai/norintiems-pagilinti-zinias/" TargetMode="External"/><Relationship Id="rId1" Type="http://schemas.openxmlformats.org/officeDocument/2006/relationships/slideLayout" Target="../slideLayouts/slideLayout5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F57DB1C-6494-4CC4-A5E8-931957565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FFFB778B-5206-4BB0-A468-327E71367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6C0471D-BE03-4D81-BDB5-D510BC0D8A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3379" y="0"/>
            <a:ext cx="5438621" cy="6857999"/>
          </a:xfrm>
          <a:custGeom>
            <a:avLst/>
            <a:gdLst>
              <a:gd name="connsiteX0" fmla="*/ 0 w 5438621"/>
              <a:gd name="connsiteY0" fmla="*/ 0 h 6857999"/>
              <a:gd name="connsiteX1" fmla="*/ 573774 w 5438621"/>
              <a:gd name="connsiteY1" fmla="*/ 0 h 6857999"/>
              <a:gd name="connsiteX2" fmla="*/ 1182808 w 5438621"/>
              <a:gd name="connsiteY2" fmla="*/ 0 h 6857999"/>
              <a:gd name="connsiteX3" fmla="*/ 4537195 w 5438621"/>
              <a:gd name="connsiteY3" fmla="*/ 0 h 6857999"/>
              <a:gd name="connsiteX4" fmla="*/ 5187609 w 5438621"/>
              <a:gd name="connsiteY4" fmla="*/ 0 h 6857999"/>
              <a:gd name="connsiteX5" fmla="*/ 5438621 w 5438621"/>
              <a:gd name="connsiteY5" fmla="*/ 0 h 6857999"/>
              <a:gd name="connsiteX6" fmla="*/ 5438621 w 5438621"/>
              <a:gd name="connsiteY6" fmla="*/ 6857999 h 6857999"/>
              <a:gd name="connsiteX7" fmla="*/ 4802807 w 5438621"/>
              <a:gd name="connsiteY7" fmla="*/ 6857999 h 6857999"/>
              <a:gd name="connsiteX8" fmla="*/ 4537195 w 5438621"/>
              <a:gd name="connsiteY8" fmla="*/ 6857999 h 6857999"/>
              <a:gd name="connsiteX9" fmla="*/ 1182808 w 5438621"/>
              <a:gd name="connsiteY9" fmla="*/ 6857999 h 6857999"/>
              <a:gd name="connsiteX10" fmla="*/ 1049897 w 5438621"/>
              <a:gd name="connsiteY10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38621" h="6857999">
                <a:moveTo>
                  <a:pt x="0" y="0"/>
                </a:moveTo>
                <a:lnTo>
                  <a:pt x="573774" y="0"/>
                </a:lnTo>
                <a:lnTo>
                  <a:pt x="1182808" y="0"/>
                </a:lnTo>
                <a:lnTo>
                  <a:pt x="4537195" y="0"/>
                </a:lnTo>
                <a:lnTo>
                  <a:pt x="5187609" y="0"/>
                </a:lnTo>
                <a:lnTo>
                  <a:pt x="5438621" y="0"/>
                </a:lnTo>
                <a:lnTo>
                  <a:pt x="5438621" y="6857999"/>
                </a:lnTo>
                <a:lnTo>
                  <a:pt x="4802807" y="6857999"/>
                </a:lnTo>
                <a:lnTo>
                  <a:pt x="4537195" y="6857999"/>
                </a:lnTo>
                <a:lnTo>
                  <a:pt x="1182808" y="6857999"/>
                </a:lnTo>
                <a:lnTo>
                  <a:pt x="1049897" y="6857999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2721A85-1EA4-4D87-97AB-0BB4AB78F9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678143" y="0"/>
            <a:ext cx="860630" cy="6857999"/>
          </a:xfrm>
          <a:prstGeom prst="line">
            <a:avLst/>
          </a:prstGeom>
          <a:ln w="15875" cap="sq">
            <a:solidFill>
              <a:schemeClr val="accent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5E836EB-03CD-4BA5-A751-21D2ACC2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453743" y="3483429"/>
            <a:ext cx="6738258" cy="3374570"/>
          </a:xfrm>
          <a:prstGeom prst="line">
            <a:avLst/>
          </a:prstGeom>
          <a:ln w="9525">
            <a:solidFill>
              <a:schemeClr val="accent1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0CFD27A1-F454-4A80-9E03-A60606A018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34654" y="1892300"/>
            <a:ext cx="3425445" cy="3073400"/>
          </a:xfrm>
        </p:spPr>
        <p:txBody>
          <a:bodyPr anchor="ctr">
            <a:normAutofit/>
          </a:bodyPr>
          <a:lstStyle/>
          <a:p>
            <a:pPr algn="l"/>
            <a:r>
              <a:rPr lang="lt-LT" sz="2000">
                <a:solidFill>
                  <a:srgbClr val="FFFFFF"/>
                </a:solidFill>
              </a:rPr>
              <a:t>Metodinės rekomendacijos MČTAU 2 val. trukmės kursų lektoriams</a:t>
            </a:r>
            <a:endParaRPr lang="en-GB" sz="2000">
              <a:solidFill>
                <a:srgbClr val="FFFFFF"/>
              </a:solidFill>
            </a:endParaRPr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A27691EB-14CF-4237-B5EB-C94B92677A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49404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2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Pavadinimas 1">
            <a:extLst>
              <a:ext uri="{FF2B5EF4-FFF2-40B4-BE49-F238E27FC236}">
                <a16:creationId xmlns:a16="http://schemas.microsoft.com/office/drawing/2014/main" id="{50B03AB8-5548-4BCD-AF1D-60E90A078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9734" y="854529"/>
            <a:ext cx="5799665" cy="5148943"/>
          </a:xfrm>
        </p:spPr>
        <p:txBody>
          <a:bodyPr anchor="ctr">
            <a:normAutofit/>
          </a:bodyPr>
          <a:lstStyle/>
          <a:p>
            <a:r>
              <a:rPr lang="lt-LT" sz="6000" dirty="0"/>
              <a:t>Rekomendacijos lektoriams</a:t>
            </a:r>
            <a:br>
              <a:rPr lang="lt-LT" sz="6000" dirty="0"/>
            </a:br>
            <a:r>
              <a:rPr lang="lt-LT" sz="6000" dirty="0">
                <a:solidFill>
                  <a:srgbClr val="FFC000"/>
                </a:solidFill>
              </a:rPr>
              <a:t>2023 m.</a:t>
            </a:r>
            <a:endParaRPr lang="en-GB" sz="6000" dirty="0">
              <a:solidFill>
                <a:srgbClr val="FFC000"/>
              </a:solidFill>
            </a:endParaRPr>
          </a:p>
        </p:txBody>
      </p:sp>
      <p:pic>
        <p:nvPicPr>
          <p:cNvPr id="5" name="Grafinis elementas 4" descr="Remote learning language with solid fill">
            <a:extLst>
              <a:ext uri="{FF2B5EF4-FFF2-40B4-BE49-F238E27FC236}">
                <a16:creationId xmlns:a16="http://schemas.microsoft.com/office/drawing/2014/main" id="{FD4B737D-FC36-4C14-A6C4-0A2B08827F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61682" y="4158411"/>
            <a:ext cx="2398418" cy="2398418"/>
          </a:xfrm>
          <a:prstGeom prst="rect">
            <a:avLst/>
          </a:prstGeom>
        </p:spPr>
      </p:pic>
      <p:pic>
        <p:nvPicPr>
          <p:cNvPr id="13" name="Paveikslėlis 12">
            <a:extLst>
              <a:ext uri="{FF2B5EF4-FFF2-40B4-BE49-F238E27FC236}">
                <a16:creationId xmlns:a16="http://schemas.microsoft.com/office/drawing/2014/main" id="{AF0F4293-5176-4283-B6BC-D6A0C0FC28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78169" y="95572"/>
            <a:ext cx="1904762" cy="19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676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024A77E-7F0D-42BE-98DF-A1AB82FFB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Kelionių Lietuvoje planavimas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FDD14CF1-7CC2-4C13-9D56-A39B3636E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438986"/>
          </a:xfrm>
        </p:spPr>
        <p:txBody>
          <a:bodyPr/>
          <a:lstStyle/>
          <a:p>
            <a:pPr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lt-LT" dirty="0"/>
              <a:t>E. žemėlapiai ir kelionės maršruto įvairioms transporto priemonėmis sudarymas (maps.google.com, openstreetmaps.org, </a:t>
            </a:r>
            <a:r>
              <a:rPr lang="lt-LT" dirty="0" err="1"/>
              <a:t>maps.lt</a:t>
            </a:r>
            <a:r>
              <a:rPr lang="lt-LT" dirty="0"/>
              <a:t>, </a:t>
            </a:r>
            <a:r>
              <a:rPr lang="lt-LT" dirty="0" err="1"/>
              <a:t>stops.lt</a:t>
            </a:r>
            <a:r>
              <a:rPr lang="lt-LT" dirty="0"/>
              <a:t>, </a:t>
            </a:r>
            <a:r>
              <a:rPr lang="lt-LT" i="1" dirty="0" err="1"/>
              <a:t>Trafi</a:t>
            </a:r>
            <a:r>
              <a:rPr lang="lt-LT" i="1" dirty="0"/>
              <a:t>, </a:t>
            </a:r>
            <a:r>
              <a:rPr lang="lt-LT" i="1" dirty="0" err="1"/>
              <a:t>Navigator</a:t>
            </a:r>
            <a:r>
              <a:rPr lang="lt-LT" i="1" dirty="0"/>
              <a:t> </a:t>
            </a:r>
            <a:r>
              <a:rPr lang="lt-LT" dirty="0"/>
              <a:t>ir pan.</a:t>
            </a:r>
            <a:r>
              <a:rPr lang="lt-LT" i="1" dirty="0"/>
              <a:t>)</a:t>
            </a:r>
            <a:endParaRPr lang="lt-LT" dirty="0"/>
          </a:p>
          <a:p>
            <a:pPr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lt-LT" dirty="0"/>
              <a:t>kelionės planavimas ir bilietų (autobusų, traukinių) įsigijimas;</a:t>
            </a:r>
          </a:p>
          <a:p>
            <a:pPr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lt-LT" dirty="0"/>
              <a:t>taksi užsakymas internetu;</a:t>
            </a:r>
          </a:p>
          <a:p>
            <a:pPr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lt-LT" dirty="0"/>
              <a:t>orų prognozės.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5686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490B88C-D0D3-DBA9-78E0-3C17C71D5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Kelionės į kitas šalis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C8C8A1A7-2027-177A-1152-EEFC87F1B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lt-LT" dirty="0"/>
              <a:t>Skrydžių paieška ir bilietų įsigijimas;</a:t>
            </a:r>
          </a:p>
          <a:p>
            <a:pPr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lt-LT" dirty="0"/>
              <a:t>viešbučio paieška, mokėjimo sąlygų įvertinimas ir užsisakymas;</a:t>
            </a:r>
          </a:p>
          <a:p>
            <a:pPr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lt-LT" dirty="0"/>
              <a:t>vietinio viešojo transporto sistemos ištyrimas,</a:t>
            </a:r>
          </a:p>
          <a:p>
            <a:pPr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lt-LT" dirty="0"/>
              <a:t>kelionės daiktų sąrašo sudarymas (programėlės);</a:t>
            </a:r>
          </a:p>
          <a:p>
            <a:pPr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lt-LT" dirty="0"/>
              <a:t>automatiniai vertimai iš svetimų kalbų.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4469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B5B66FB-E110-CB52-2667-77C49901F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Laisvalaikio veiklos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EF71590B-9BEC-BA78-64AD-0205D8472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lt-LT" dirty="0"/>
              <a:t>bilietų į renginius paieška ir įsigijimas,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lt-LT" dirty="0"/>
              <a:t>filmai internetu,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lt-LT" dirty="0"/>
              <a:t>muzikos klausymas internetu,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lt-LT" dirty="0"/>
              <a:t>kitos naudingos programėlės (sportinio krūvio skaičiavimas, augalų atpažinimas, dangaus stebėjimas, mėnulio fazių ir žuvų kibimo prognozės ir pan.).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720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125FBAB-4CEF-49A1-BB7C-1BACC5A9F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Pratybos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94AD4F10-5278-4FE9-BAEF-C913AF610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ts val="1000"/>
              <a:tabLst>
                <a:tab pos="457200" algn="l"/>
              </a:tabLst>
            </a:pPr>
            <a:r>
              <a:rPr lang="lt-LT" sz="1600" i="1" dirty="0">
                <a:effectLst/>
                <a:ea typeface="Times New Roman" panose="02020603050405020304" pitchFamily="18" charset="0"/>
              </a:rPr>
              <a:t>Rekomenduojamos </a:t>
            </a:r>
            <a:r>
              <a:rPr lang="lt-LT" sz="1600" i="1" dirty="0"/>
              <a:t>praktinės</a:t>
            </a:r>
            <a:r>
              <a:rPr lang="lt-LT" sz="1600" i="1" dirty="0">
                <a:effectLst/>
                <a:ea typeface="Times New Roman" panose="02020603050405020304" pitchFamily="18" charset="0"/>
              </a:rPr>
              <a:t> kelionių planavimo užduotys.</a:t>
            </a:r>
          </a:p>
          <a:p>
            <a:pPr marL="685800" lvl="1">
              <a:buSzPts val="1000"/>
              <a:tabLst>
                <a:tab pos="457200" algn="l"/>
              </a:tabLst>
            </a:pPr>
            <a:r>
              <a:rPr lang="lt-LT" i="1" dirty="0">
                <a:effectLst/>
                <a:ea typeface="Times New Roman" panose="02020603050405020304" pitchFamily="18" charset="0"/>
              </a:rPr>
              <a:t>Suplanuoti kelionę iš mokymosi vietos iki turistinio objekto kitame mieste (geriau rinktis miestą, kitaip susidursite su „paskutinės mylios“ problema).</a:t>
            </a:r>
          </a:p>
          <a:p>
            <a:pPr marL="685800" lvl="1">
              <a:buSzPts val="1000"/>
              <a:tabLst>
                <a:tab pos="457200" algn="l"/>
              </a:tabLst>
            </a:pPr>
            <a:r>
              <a:rPr lang="lt-LT" i="1" dirty="0">
                <a:effectLst/>
                <a:ea typeface="Times New Roman" panose="02020603050405020304" pitchFamily="18" charset="0"/>
              </a:rPr>
              <a:t>Suplanuoti kelionę iš mokymosi vietos iki žinomo turistinio objekto Paryžiuje, Romoje ar Berlyne (ar kitoje šalyje, kur gerai išvystytas viešasis transportas).</a:t>
            </a:r>
          </a:p>
          <a:p>
            <a:pPr marL="685800" lvl="1">
              <a:buSzPts val="1000"/>
              <a:tabLst>
                <a:tab pos="457200" algn="l"/>
              </a:tabLst>
            </a:pPr>
            <a:r>
              <a:rPr lang="lt-LT" i="1" dirty="0"/>
              <a:t>Atsižvelgiant į metų laiką ir orų prognozę, pasirinkti aplinkinius lankytinus objektus.</a:t>
            </a:r>
          </a:p>
          <a:p>
            <a:r>
              <a:rPr lang="lt-LT" sz="1600" dirty="0"/>
              <a:t>Užduotys geriau grupinės, savo planavimo rezultatus grupės gali pristatyti vienos kitoms.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818231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AC9A11DC-6D08-47E5-9D5D-C066F65DE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5958"/>
          </a:xfrm>
        </p:spPr>
        <p:txBody>
          <a:bodyPr>
            <a:normAutofit fontScale="90000"/>
          </a:bodyPr>
          <a:lstStyle/>
          <a:p>
            <a:r>
              <a:rPr lang="lt-LT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Papildomi skaitiniai ir kt. mokymosi šaltiniai.</a:t>
            </a:r>
            <a:br>
              <a:rPr lang="lt-LT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657FD6E1-E7A9-4758-A4F5-FF6E4A5FA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4336"/>
            <a:ext cx="8596668" cy="3880773"/>
          </a:xfrm>
        </p:spPr>
        <p:txBody>
          <a:bodyPr/>
          <a:lstStyle/>
          <a:p>
            <a:r>
              <a:rPr lang="lt-LT" dirty="0">
                <a:hlinkClick r:id="rId2"/>
              </a:rPr>
              <a:t>https://www.prisijungusi.lt/renginiai/norintiems-pagilinti-zinias/</a:t>
            </a:r>
            <a:r>
              <a:rPr lang="lt-LT" dirty="0"/>
              <a:t>  - </a:t>
            </a:r>
            <a:r>
              <a:rPr lang="lt-LT" b="1" dirty="0"/>
              <a:t>Planuokime laisvalaikį internetu</a:t>
            </a:r>
          </a:p>
          <a:p>
            <a:r>
              <a:rPr lang="lt-LT" dirty="0">
                <a:hlinkClick r:id="rId3"/>
              </a:rPr>
              <a:t>https://www.epilietis.eu/kursai/informacija-apie-aktyvu-laisvalaiki/</a:t>
            </a:r>
            <a:r>
              <a:rPr lang="lt-LT" dirty="0"/>
              <a:t>  Pamokėlė „</a:t>
            </a:r>
            <a:r>
              <a:rPr lang="lt-LT" b="1" dirty="0"/>
              <a:t>Informacija apie aktyvų laisvalaikį“</a:t>
            </a:r>
          </a:p>
          <a:p>
            <a:r>
              <a:rPr lang="lt-LT" dirty="0">
                <a:hlinkClick r:id="rId4"/>
              </a:rPr>
              <a:t>https://www.epilietis.eu/kursai/renginiu-informacija-ir-bilietai-i-renginius/</a:t>
            </a:r>
            <a:r>
              <a:rPr lang="lt-LT" dirty="0"/>
              <a:t> Pamokėlė „</a:t>
            </a:r>
            <a:r>
              <a:rPr lang="lt-LT" b="1" dirty="0"/>
              <a:t>Renginių informacija ir bilietai į renginius“</a:t>
            </a:r>
          </a:p>
          <a:p>
            <a:r>
              <a:rPr lang="lt-LT" dirty="0">
                <a:hlinkClick r:id="rId5"/>
              </a:rPr>
              <a:t>https://www.epilietis.eu/kursai/kelioniu-planavimas/</a:t>
            </a:r>
            <a:r>
              <a:rPr lang="lt-LT" b="1" dirty="0"/>
              <a:t> </a:t>
            </a:r>
            <a:br>
              <a:rPr lang="lt-LT" b="1" dirty="0"/>
            </a:br>
            <a:r>
              <a:rPr lang="lt-LT" dirty="0"/>
              <a:t>Pamokėlė</a:t>
            </a:r>
            <a:r>
              <a:rPr lang="lt-LT" b="1" dirty="0"/>
              <a:t> „Kelionių planavimas“</a:t>
            </a:r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en-GB" dirty="0"/>
          </a:p>
        </p:txBody>
      </p:sp>
      <p:pic>
        <p:nvPicPr>
          <p:cNvPr id="5" name="Paveikslėlis 4">
            <a:extLst>
              <a:ext uri="{FF2B5EF4-FFF2-40B4-BE49-F238E27FC236}">
                <a16:creationId xmlns:a16="http://schemas.microsoft.com/office/drawing/2014/main" id="{74DFCD94-8ECB-4C38-A79E-1054EFF151F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01010" y="4100975"/>
            <a:ext cx="8206818" cy="24282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9D9916D-9DC7-495C-BEBE-1D09460815BE}"/>
              </a:ext>
            </a:extLst>
          </p:cNvPr>
          <p:cNvSpPr txBox="1"/>
          <p:nvPr/>
        </p:nvSpPr>
        <p:spPr>
          <a:xfrm>
            <a:off x="1175002" y="5596858"/>
            <a:ext cx="6103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https://www.epilietis.eu/mctau-mokymo-medziaga/</a:t>
            </a:r>
          </a:p>
        </p:txBody>
      </p:sp>
    </p:spTree>
    <p:extLst>
      <p:ext uri="{BB962C8B-B14F-4D97-AF65-F5344CB8AC3E}">
        <p14:creationId xmlns:p14="http://schemas.microsoft.com/office/powerpoint/2010/main" val="601439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0B03AB8-5548-4BCD-AF1D-60E90A078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4335" y="1265314"/>
            <a:ext cx="5003853" cy="3249131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lt-LT" sz="4800" b="1" dirty="0"/>
              <a:t>Sumaniau apsipirkime ir atsiskaitykime internetu</a:t>
            </a:r>
            <a:endParaRPr lang="en-GB" sz="3200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0CFD27A1-F454-4A80-9E03-A60606A018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4336" y="4514446"/>
            <a:ext cx="4299666" cy="871042"/>
          </a:xfrm>
        </p:spPr>
        <p:txBody>
          <a:bodyPr>
            <a:normAutofit/>
          </a:bodyPr>
          <a:lstStyle/>
          <a:p>
            <a:pPr algn="l"/>
            <a:r>
              <a:rPr lang="lt-LT" dirty="0"/>
              <a:t>Metodinės rekomendacijos 2 val. trukmės kursų lektoriams</a:t>
            </a:r>
            <a:endParaRPr lang="en-GB" dirty="0"/>
          </a:p>
          <a:p>
            <a:pPr algn="l"/>
            <a:endParaRPr lang="en-GB" dirty="0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5A7802B6-FF37-40CF-A7E2-6F2A0D9A9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Grafinis elementas 4" descr="Ecommerce with solid fill">
            <a:extLst>
              <a:ext uri="{FF2B5EF4-FFF2-40B4-BE49-F238E27FC236}">
                <a16:creationId xmlns:a16="http://schemas.microsoft.com/office/drawing/2014/main" id="{77BD2512-DFF3-FD46-D406-AF8130DC37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17661" y="1908896"/>
            <a:ext cx="3040208" cy="3040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060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C77B139C-B67E-4ECF-BA99-AE2F618D0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Dalyko </a:t>
            </a:r>
            <a:r>
              <a:rPr lang="lt-LT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ypatumai</a:t>
            </a:r>
            <a:br>
              <a:rPr lang="lt-LT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3420CC49-A41D-442D-A73A-9EF6C9F25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/>
          <a:p>
            <a:r>
              <a:rPr lang="lt-LT" dirty="0"/>
              <a:t>Dalyviai dažniausiai jau turi savo patirties, kaip naudotis šiomis paslaugomis, tačiau </a:t>
            </a:r>
            <a:r>
              <a:rPr lang="lt-LT" b="1" dirty="0"/>
              <a:t>nerimauja dėl saugumo </a:t>
            </a:r>
            <a:r>
              <a:rPr lang="lt-LT" dirty="0"/>
              <a:t>ir prekybos patikimumo.</a:t>
            </a:r>
          </a:p>
          <a:p>
            <a:r>
              <a:rPr lang="lt-LT" b="1" dirty="0"/>
              <a:t>Labai plati tema</a:t>
            </a:r>
            <a:r>
              <a:rPr lang="lt-LT" dirty="0"/>
              <a:t>, apimanti visą e. prekybos įvairovę, todėl dėstytojas gali nagrinėti tik jam ir dalyviams aktualius pavyzdžius.</a:t>
            </a:r>
          </a:p>
          <a:p>
            <a:r>
              <a:rPr lang="lt-LT" dirty="0"/>
              <a:t>Dėl paslaugų ir atsiskaitymų įvairovės </a:t>
            </a:r>
            <a:r>
              <a:rPr lang="lt-LT" b="1" dirty="0"/>
              <a:t>sudėtinga demonstruoti </a:t>
            </a:r>
            <a:r>
              <a:rPr lang="lt-LT" dirty="0"/>
              <a:t>bendrąsias galimybes, nepaskęstant techninėse smulkmenose. </a:t>
            </a:r>
          </a:p>
          <a:p>
            <a:r>
              <a:rPr lang="lt-LT" dirty="0"/>
              <a:t>Labai svarbu pabrėžti akivaizdų ir patrauklų </a:t>
            </a:r>
            <a:r>
              <a:rPr lang="lt-LT" b="1" dirty="0"/>
              <a:t>rezultatą</a:t>
            </a:r>
            <a:r>
              <a:rPr lang="lt-LT" dirty="0"/>
              <a:t>. </a:t>
            </a:r>
          </a:p>
          <a:p>
            <a:r>
              <a:rPr lang="lt-LT" dirty="0"/>
              <a:t>Geriausia </a:t>
            </a:r>
            <a:r>
              <a:rPr lang="lt-LT" b="1" dirty="0"/>
              <a:t>pasirengti skaidres</a:t>
            </a:r>
            <a:r>
              <a:rPr lang="lt-LT" dirty="0"/>
              <a:t>, nes dalis paslaugų veikia tik asmeniškai prisijungus.</a:t>
            </a:r>
          </a:p>
          <a:p>
            <a:r>
              <a:rPr lang="lt-LT" dirty="0"/>
              <a:t>Naudokite </a:t>
            </a:r>
            <a:r>
              <a:rPr lang="lt-LT" b="1" dirty="0"/>
              <a:t>„</a:t>
            </a:r>
            <a:r>
              <a:rPr lang="lt-LT" b="1" dirty="0" err="1"/>
              <a:t>Youtube</a:t>
            </a:r>
            <a:r>
              <a:rPr lang="lt-LT" b="1" dirty="0"/>
              <a:t>“ įrašus </a:t>
            </a:r>
            <a:r>
              <a:rPr lang="lt-LT" dirty="0"/>
              <a:t>apie pirkimą, atsiskaitymus, „</a:t>
            </a:r>
            <a:r>
              <a:rPr lang="lt-LT" dirty="0" err="1"/>
              <a:t>SmartID</a:t>
            </a:r>
            <a:r>
              <a:rPr lang="lt-LT" dirty="0"/>
              <a:t>“ – jų daug.</a:t>
            </a:r>
          </a:p>
          <a:p>
            <a:r>
              <a:rPr lang="lt-LT" dirty="0"/>
              <a:t>Tikslas – ne tiek išmokyti, kiek </a:t>
            </a:r>
            <a:r>
              <a:rPr lang="lt-LT" b="1" dirty="0"/>
              <a:t>padrąsinti bei sudominti </a:t>
            </a:r>
            <a:r>
              <a:rPr lang="lt-LT" dirty="0"/>
              <a:t>galimybėmis.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48804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CC8426DE-56E4-4B92-B8B1-DE107160A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Rekomenduojamas pamokos planas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5435384A-C1A4-47BF-89AA-1C92D865D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fontScale="85000" lnSpcReduction="10000"/>
          </a:bodyPr>
          <a:lstStyle/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Įvadas (temos aktualumas, ko ir kaip mokytis, kita svarbi informacija). Susipažinimas. 5-10 min.,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prekių ir paslaugų įsigijimas bei pardavimas internetu (tam tikros svetainės ir pavyzdžiai, 15-20 min.), 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kainų palyginimas (10-15 min.), 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vartotojų teisės, prekių gražinimas ir pinigų atgavimas (10-15 min.), 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elektroninės atsiskaitymo priemonės (10-15 min.),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kaip parduoti nereikalingus daiktus: skelbimo kūrimas ir paskelbimas (10-20 min.),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prekyba specialiose socialinių tinklų grupėse (10-15 min.),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e. bankininkystės praktiniai taikymai (mokėjimai ir prisijungimas prie e. valdžios paslaugų, 10-15 min.),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prisijungimo prie internetinės bankininkystės būdai (10 min.).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i="1" dirty="0">
                <a:latin typeface="Times New Roman" panose="02020603050405020304" pitchFamily="18" charset="0"/>
                <a:ea typeface="Calibri" panose="020F0502020204030204" pitchFamily="34" charset="0"/>
              </a:rPr>
              <a:t>Apibendrinimas. Kas toliau? Ko ir kur dar galima mokytis? 5-10 min.</a:t>
            </a:r>
            <a:endParaRPr lang="lt-LT" sz="18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lt-LT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Mokymosi apimtis: </a:t>
            </a: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 val.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50308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024A77E-7F0D-42BE-98DF-A1AB82FFB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/>
              <a:t>•	Pirkimas internetu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FDD14CF1-7CC2-4C13-9D56-A39B3636E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E. parduotuvės, prekyvietės, - kaip tai veikia, kokios garantijos, pristatymo ir apmokėjimo būdai. </a:t>
            </a:r>
          </a:p>
          <a:p>
            <a:r>
              <a:rPr lang="lt-LT" dirty="0"/>
              <a:t>Kaip išsirinkti ir apmokėti pirkinius.</a:t>
            </a:r>
          </a:p>
          <a:p>
            <a:r>
              <a:rPr lang="lt-LT" dirty="0"/>
              <a:t>Kainų palyginimo svetainės.</a:t>
            </a:r>
          </a:p>
          <a:p>
            <a:r>
              <a:rPr lang="lt-LT" dirty="0"/>
              <a:t>Vartotojų teisės, prekių ir pinigų grąžinimas.</a:t>
            </a:r>
          </a:p>
          <a:p>
            <a:r>
              <a:rPr lang="lt-LT" dirty="0"/>
              <a:t>Jūsų asmeninė patirtis ir patarimai!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77496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024EBB2-EEC9-BCD7-64C4-FA335569C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Pardavimas internetu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DEA614B3-EDA2-9E61-8771-8B965F6BF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Kur ir kaip galima parduoti nereikalingus daiktus.</a:t>
            </a:r>
          </a:p>
          <a:p>
            <a:r>
              <a:rPr lang="lt-LT" dirty="0"/>
              <a:t>Kaip parašyti veiksmingą skelbimą, neatskleidžiant per daug asmeninės informacijos.</a:t>
            </a:r>
          </a:p>
          <a:p>
            <a:r>
              <a:rPr lang="lt-LT" dirty="0"/>
              <a:t>Prekyba socialiniuose tinkluose, tam tikrose grupėse.</a:t>
            </a:r>
          </a:p>
          <a:p>
            <a:r>
              <a:rPr lang="lt-LT" dirty="0"/>
              <a:t>Mokesčių klausimai (asmeninių daiktų pardavimas neapmokestinamas, bet yra išimčių registruojamam turtui).</a:t>
            </a:r>
          </a:p>
          <a:p>
            <a:r>
              <a:rPr lang="lt-LT" dirty="0"/>
              <a:t>Jūsų asmeninė patirtis ir patarimai!</a:t>
            </a:r>
            <a:endParaRPr lang="en-GB" dirty="0"/>
          </a:p>
          <a:p>
            <a:endParaRPr lang="lt-LT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0975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F4E579E-75CE-407A-92B2-6773E271C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Temos ir tikslai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9B097986-7FF3-4290-BAA1-09DCF8EF0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3895"/>
            <a:ext cx="8596668" cy="4557467"/>
          </a:xfrm>
        </p:spPr>
        <p:txBody>
          <a:bodyPr>
            <a:normAutofit fontScale="92500" lnSpcReduction="10000"/>
          </a:bodyPr>
          <a:lstStyle/>
          <a:p>
            <a:r>
              <a:rPr lang="lt-LT" dirty="0"/>
              <a:t>Temos</a:t>
            </a:r>
          </a:p>
          <a:p>
            <a:pPr lvl="1"/>
            <a:r>
              <a:rPr lang="lt-LT" dirty="0">
                <a:solidFill>
                  <a:srgbClr val="FF0000"/>
                </a:solidFill>
              </a:rPr>
              <a:t>Planuokime laisvalaikį internetu (2023 m.)</a:t>
            </a:r>
          </a:p>
          <a:p>
            <a:pPr lvl="1"/>
            <a:r>
              <a:rPr lang="lt-LT" dirty="0">
                <a:solidFill>
                  <a:srgbClr val="FF0000"/>
                </a:solidFill>
              </a:rPr>
              <a:t>Sumaniau apsipirkime ir atsiskaitykime internetu (2023 m.)</a:t>
            </a:r>
          </a:p>
          <a:p>
            <a:pPr lvl="1"/>
            <a:r>
              <a:rPr lang="lt-LT" dirty="0">
                <a:solidFill>
                  <a:srgbClr val="FF0000"/>
                </a:solidFill>
              </a:rPr>
              <a:t>Viešosios paslaugos internetu kiekvienam (2023 m.)</a:t>
            </a:r>
          </a:p>
          <a:p>
            <a:pPr lvl="1"/>
            <a:r>
              <a:rPr lang="lt-LT" dirty="0">
                <a:solidFill>
                  <a:srgbClr val="FF0000"/>
                </a:solidFill>
              </a:rPr>
              <a:t>Efektyvus laiko planavimas ir bendradarbiavimas internete (2023 m.)</a:t>
            </a:r>
          </a:p>
          <a:p>
            <a:pPr lvl="1"/>
            <a:r>
              <a:rPr lang="lt-LT" dirty="0"/>
              <a:t>Pažinkime daugiau savo išmaniojo įrenginio galimybių („Android“)</a:t>
            </a:r>
          </a:p>
          <a:p>
            <a:pPr lvl="1"/>
            <a:r>
              <a:rPr lang="lt-LT" dirty="0"/>
              <a:t>Skaitmeninė fotografija kiekvienam</a:t>
            </a:r>
          </a:p>
          <a:p>
            <a:pPr lvl="1"/>
            <a:r>
              <a:rPr lang="lt-LT" dirty="0"/>
              <a:t>Nuotolinio bendravimo ir mokymosi priemonės</a:t>
            </a:r>
          </a:p>
          <a:p>
            <a:pPr lvl="1"/>
            <a:r>
              <a:rPr lang="lt-LT" dirty="0"/>
              <a:t>Būkime saugūs internete</a:t>
            </a:r>
          </a:p>
          <a:p>
            <a:endParaRPr lang="lt-LT" dirty="0"/>
          </a:p>
          <a:p>
            <a:r>
              <a:rPr lang="lt-LT" dirty="0"/>
              <a:t>Tikslai</a:t>
            </a:r>
          </a:p>
          <a:p>
            <a:pPr lvl="1"/>
            <a:r>
              <a:rPr lang="lt-LT" dirty="0"/>
              <a:t>Sumaniau, saugiau ir smagiau naudotis skaitmeninių įrenginių galimybėmis</a:t>
            </a:r>
          </a:p>
          <a:p>
            <a:pPr lvl="1"/>
            <a:r>
              <a:rPr lang="lt-LT" dirty="0"/>
              <a:t>Sustiprinti bendravimą tarp skirtingų kartų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40329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38134325-60B9-D1DD-D6AE-C25CE4A13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Atsiskaitymai internetu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871A263E-9113-1BE2-7678-996A62B7B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Populiarūs atsiskaitymo būdai internetu: e. bankininkystė, banko kortelė, elektroninių mokėjimų paslaugos (</a:t>
            </a:r>
            <a:r>
              <a:rPr lang="lt-LT" dirty="0" err="1"/>
              <a:t>PayPal</a:t>
            </a:r>
            <a:r>
              <a:rPr lang="lt-LT" dirty="0"/>
              <a:t> ir pan.).</a:t>
            </a:r>
          </a:p>
          <a:p>
            <a:r>
              <a:rPr lang="lt-LT" dirty="0"/>
              <a:t>Saugumo klausimai (saugu, laikantis bent svarbiausių saugumo taisyklių).</a:t>
            </a:r>
          </a:p>
          <a:p>
            <a:r>
              <a:rPr lang="lt-LT" dirty="0"/>
              <a:t>E. bankininkystės pagrindai (demonstravimui - </a:t>
            </a:r>
            <a:r>
              <a:rPr lang="lt-LT" dirty="0">
                <a:hlinkClick r:id="rId2"/>
              </a:rPr>
              <a:t>https://www.prisijungusi.lt/savarankiskas-mokymasis/demonstracinis-interneto-bankas-1/</a:t>
            </a:r>
            <a:r>
              <a:rPr lang="lt-LT" dirty="0"/>
              <a:t>) </a:t>
            </a:r>
          </a:p>
          <a:p>
            <a:r>
              <a:rPr lang="lt-LT" dirty="0"/>
              <a:t>Prisijungimo būdai. Iš kur gauti, kaip naudoti. Trumpai apie „</a:t>
            </a:r>
            <a:r>
              <a:rPr lang="lt-LT" dirty="0" err="1"/>
              <a:t>SmartID</a:t>
            </a:r>
            <a:r>
              <a:rPr lang="lt-LT" dirty="0"/>
              <a:t>“.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4464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6EAA55F8-378A-4F51-8AF8-49AD24B18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Pratybos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299B6FA2-D6E9-49FF-BE6B-923CBB7B6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Kainų palyginimas svetainėje kainos24.lt</a:t>
            </a:r>
          </a:p>
          <a:p>
            <a:r>
              <a:rPr lang="lt-LT" sz="2000" i="1" dirty="0">
                <a:latin typeface="Times New Roman" panose="02020603050405020304" pitchFamily="18" charset="0"/>
              </a:rPr>
              <a:t>Norimos prekės išsirinkimas, įdėjimas į krepšelį, apmokėjimo būdo pasirinkimas kurioje nors prekyvietėje ar prekybos tinkle (asmens ir banko kortelių duomenų neįvesti!)</a:t>
            </a:r>
          </a:p>
          <a:p>
            <a:r>
              <a:rPr lang="lt-LT" sz="2000" i="1" dirty="0">
                <a:latin typeface="Times New Roman" panose="02020603050405020304" pitchFamily="18" charset="0"/>
              </a:rPr>
              <a:t>Pažintis su e. bankininkyste (</a:t>
            </a:r>
            <a:r>
              <a:rPr lang="lt-LT" dirty="0">
                <a:hlinkClick r:id="rId2"/>
              </a:rPr>
              <a:t>https://www.prisijungusi.lt/savarankiskas-mokymasis/demonstracinis-interneto-bankas-1/</a:t>
            </a:r>
            <a:r>
              <a:rPr lang="lt-LT" dirty="0"/>
              <a:t>) – pageidaujant dalyviams.</a:t>
            </a:r>
            <a:endParaRPr lang="lt-LT" i="1" dirty="0">
              <a:latin typeface="Times New Roman" panose="02020603050405020304" pitchFamily="18" charset="0"/>
            </a:endParaRPr>
          </a:p>
          <a:p>
            <a:endParaRPr lang="lt-LT" i="1" dirty="0">
              <a:latin typeface="Times New Roman" panose="02020603050405020304" pitchFamily="18" charset="0"/>
            </a:endParaRPr>
          </a:p>
          <a:p>
            <a:endParaRPr lang="lt-LT" i="1" dirty="0">
              <a:latin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3597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AC9A11DC-6D08-47E5-9D5D-C066F65DE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Papildomi skaitiniai ir kt. mokymosi šaltiniai.</a:t>
            </a:r>
            <a:br>
              <a:rPr lang="lt-LT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657FD6E1-E7A9-4758-A4F5-FF6E4A5FA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032" y="2160589"/>
            <a:ext cx="10732167" cy="3880773"/>
          </a:xfrm>
        </p:spPr>
        <p:txBody>
          <a:bodyPr>
            <a:normAutofit lnSpcReduction="10000"/>
          </a:bodyPr>
          <a:lstStyle/>
          <a:p>
            <a:r>
              <a:rPr lang="lt-LT" dirty="0">
                <a:hlinkClick r:id="rId2"/>
              </a:rPr>
              <a:t>https://www.prisijungusi.lt/renginiai/norintiems-pagilinti-zinias/</a:t>
            </a:r>
            <a:r>
              <a:rPr lang="lt-LT" dirty="0"/>
              <a:t>  </a:t>
            </a:r>
            <a:br>
              <a:rPr lang="lt-LT" dirty="0"/>
            </a:br>
            <a:r>
              <a:rPr lang="lt-LT" dirty="0"/>
              <a:t>- </a:t>
            </a:r>
            <a:r>
              <a:rPr lang="lt-LT" b="1" dirty="0"/>
              <a:t>Sumaniau apsipirkime ir atsiskaitykime internetu</a:t>
            </a:r>
          </a:p>
          <a:p>
            <a:r>
              <a:rPr lang="lt-LT" dirty="0">
                <a:hlinkClick r:id="rId3"/>
              </a:rPr>
              <a:t>https://www.prisijungusi.lt/savarankiskas-mokymasis/demonstracinis-interneto-bankas-1/</a:t>
            </a:r>
            <a:r>
              <a:rPr lang="lt-LT" dirty="0"/>
              <a:t> </a:t>
            </a:r>
            <a:br>
              <a:rPr lang="lt-LT" dirty="0"/>
            </a:br>
            <a:r>
              <a:rPr lang="lt-LT" b="1" dirty="0"/>
              <a:t>Demonstracinis interneto bankas</a:t>
            </a:r>
          </a:p>
          <a:p>
            <a:r>
              <a:rPr lang="lt-LT" dirty="0">
                <a:hlinkClick r:id="rId4"/>
              </a:rPr>
              <a:t>https://www.prisijungusi.lt/savarankiskas-mokymasis/apsipirkite-internetu-greitai-ir-saugiai/</a:t>
            </a:r>
            <a:r>
              <a:rPr lang="lt-LT" dirty="0"/>
              <a:t> </a:t>
            </a:r>
            <a:br>
              <a:rPr lang="lt-LT" dirty="0"/>
            </a:br>
            <a:r>
              <a:rPr lang="lt-LT" b="1" dirty="0"/>
              <a:t>Pamokėlė „Apsipirkite internetu greitai ir saugiai“</a:t>
            </a:r>
          </a:p>
          <a:p>
            <a:r>
              <a:rPr lang="lt-LT" dirty="0">
                <a:hlinkClick r:id="rId5"/>
              </a:rPr>
              <a:t>https://www.prisijungusi.lt/savarankiskas-mokymasis/internetine-bankininkyste-swedbank/</a:t>
            </a:r>
            <a:r>
              <a:rPr lang="lt-LT" dirty="0"/>
              <a:t> </a:t>
            </a:r>
            <a:br>
              <a:rPr lang="lt-LT" b="1" dirty="0"/>
            </a:br>
            <a:r>
              <a:rPr lang="lt-LT" b="1" dirty="0"/>
              <a:t>Pamokėlė „Internetinė bankininkystė (</a:t>
            </a:r>
            <a:r>
              <a:rPr lang="lt-LT" b="1" i="1" dirty="0"/>
              <a:t>Swedbank</a:t>
            </a:r>
            <a:r>
              <a:rPr lang="lt-LT" b="1" dirty="0"/>
              <a:t>)“</a:t>
            </a:r>
          </a:p>
          <a:p>
            <a:r>
              <a:rPr lang="lt-LT" dirty="0">
                <a:hlinkClick r:id="rId6"/>
              </a:rPr>
              <a:t>https://www.prisijungusi.lt/savarankiskas-mokymasis/internetine-bankininkyste-luminor-dnb/</a:t>
            </a:r>
            <a:br>
              <a:rPr lang="lt-LT" dirty="0"/>
            </a:br>
            <a:r>
              <a:rPr lang="lt-LT" b="1" dirty="0"/>
              <a:t>Pamokėlė „Internetinė bankininkystė (</a:t>
            </a:r>
            <a:r>
              <a:rPr lang="lt-LT" b="1" i="1" dirty="0" err="1"/>
              <a:t>Luminor</a:t>
            </a:r>
            <a:r>
              <a:rPr lang="lt-LT" b="1" dirty="0"/>
              <a:t>)“</a:t>
            </a:r>
          </a:p>
          <a:p>
            <a:r>
              <a:rPr lang="lt-LT" dirty="0">
                <a:hlinkClick r:id="rId7"/>
              </a:rPr>
              <a:t>https://www.prisijungusi.lt/savarankiskas-mokymasis/pirkite-pigiau-internetu/</a:t>
            </a:r>
            <a:r>
              <a:rPr lang="lt-LT" dirty="0"/>
              <a:t> </a:t>
            </a:r>
            <a:br>
              <a:rPr lang="lt-LT" b="1" dirty="0"/>
            </a:br>
            <a:r>
              <a:rPr lang="lt-LT" b="1" dirty="0"/>
              <a:t>Pamokėlė „Pirkite pigiau internetu“</a:t>
            </a:r>
          </a:p>
          <a:p>
            <a:endParaRPr lang="lt-LT" b="1" dirty="0"/>
          </a:p>
          <a:p>
            <a:endParaRPr lang="lt-LT" b="1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6621194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7">
            <a:extLst>
              <a:ext uri="{FF2B5EF4-FFF2-40B4-BE49-F238E27FC236}">
                <a16:creationId xmlns:a16="http://schemas.microsoft.com/office/drawing/2014/main" id="{4F57DB1C-6494-4CC4-A5E8-931957565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9">
            <a:extLst>
              <a:ext uri="{FF2B5EF4-FFF2-40B4-BE49-F238E27FC236}">
                <a16:creationId xmlns:a16="http://schemas.microsoft.com/office/drawing/2014/main" id="{FFFB778B-5206-4BB0-A468-327E71367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6C0471D-BE03-4D81-BDB5-D510BC0D8A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3379" y="0"/>
            <a:ext cx="5438621" cy="6857999"/>
          </a:xfrm>
          <a:custGeom>
            <a:avLst/>
            <a:gdLst>
              <a:gd name="connsiteX0" fmla="*/ 0 w 5438621"/>
              <a:gd name="connsiteY0" fmla="*/ 0 h 6857999"/>
              <a:gd name="connsiteX1" fmla="*/ 573774 w 5438621"/>
              <a:gd name="connsiteY1" fmla="*/ 0 h 6857999"/>
              <a:gd name="connsiteX2" fmla="*/ 1182808 w 5438621"/>
              <a:gd name="connsiteY2" fmla="*/ 0 h 6857999"/>
              <a:gd name="connsiteX3" fmla="*/ 4537195 w 5438621"/>
              <a:gd name="connsiteY3" fmla="*/ 0 h 6857999"/>
              <a:gd name="connsiteX4" fmla="*/ 5187609 w 5438621"/>
              <a:gd name="connsiteY4" fmla="*/ 0 h 6857999"/>
              <a:gd name="connsiteX5" fmla="*/ 5438621 w 5438621"/>
              <a:gd name="connsiteY5" fmla="*/ 0 h 6857999"/>
              <a:gd name="connsiteX6" fmla="*/ 5438621 w 5438621"/>
              <a:gd name="connsiteY6" fmla="*/ 6857999 h 6857999"/>
              <a:gd name="connsiteX7" fmla="*/ 4802807 w 5438621"/>
              <a:gd name="connsiteY7" fmla="*/ 6857999 h 6857999"/>
              <a:gd name="connsiteX8" fmla="*/ 4537195 w 5438621"/>
              <a:gd name="connsiteY8" fmla="*/ 6857999 h 6857999"/>
              <a:gd name="connsiteX9" fmla="*/ 1182808 w 5438621"/>
              <a:gd name="connsiteY9" fmla="*/ 6857999 h 6857999"/>
              <a:gd name="connsiteX10" fmla="*/ 1049897 w 5438621"/>
              <a:gd name="connsiteY10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38621" h="6857999">
                <a:moveTo>
                  <a:pt x="0" y="0"/>
                </a:moveTo>
                <a:lnTo>
                  <a:pt x="573774" y="0"/>
                </a:lnTo>
                <a:lnTo>
                  <a:pt x="1182808" y="0"/>
                </a:lnTo>
                <a:lnTo>
                  <a:pt x="4537195" y="0"/>
                </a:lnTo>
                <a:lnTo>
                  <a:pt x="5187609" y="0"/>
                </a:lnTo>
                <a:lnTo>
                  <a:pt x="5438621" y="0"/>
                </a:lnTo>
                <a:lnTo>
                  <a:pt x="5438621" y="6857999"/>
                </a:lnTo>
                <a:lnTo>
                  <a:pt x="4802807" y="6857999"/>
                </a:lnTo>
                <a:lnTo>
                  <a:pt x="4537195" y="6857999"/>
                </a:lnTo>
                <a:lnTo>
                  <a:pt x="1182808" y="6857999"/>
                </a:lnTo>
                <a:lnTo>
                  <a:pt x="1049897" y="6857999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2721A85-1EA4-4D87-97AB-0BB4AB78F9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678143" y="0"/>
            <a:ext cx="860630" cy="6857999"/>
          </a:xfrm>
          <a:prstGeom prst="line">
            <a:avLst/>
          </a:prstGeom>
          <a:ln w="15875" cap="sq">
            <a:solidFill>
              <a:schemeClr val="accent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5E836EB-03CD-4BA5-A751-21D2ACC2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453743" y="3483429"/>
            <a:ext cx="6738258" cy="3374570"/>
          </a:xfrm>
          <a:prstGeom prst="line">
            <a:avLst/>
          </a:prstGeom>
          <a:ln w="9525">
            <a:solidFill>
              <a:schemeClr val="accent1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0CFD27A1-F454-4A80-9E03-A60606A018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34654" y="1892300"/>
            <a:ext cx="3425445" cy="3073400"/>
          </a:xfrm>
        </p:spPr>
        <p:txBody>
          <a:bodyPr anchor="ctr">
            <a:normAutofit/>
          </a:bodyPr>
          <a:lstStyle/>
          <a:p>
            <a:pPr algn="l"/>
            <a:r>
              <a:rPr lang="lt-LT" sz="2000" dirty="0">
                <a:solidFill>
                  <a:srgbClr val="FFFFFF"/>
                </a:solidFill>
              </a:rPr>
              <a:t> Trukmė 2 val.</a:t>
            </a:r>
            <a:endParaRPr lang="en-GB" sz="2000" dirty="0">
              <a:solidFill>
                <a:srgbClr val="FFFFFF"/>
              </a:solidFill>
            </a:endParaRPr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A27691EB-14CF-4237-B5EB-C94B92677A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49404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2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Pavadinimas 1">
            <a:extLst>
              <a:ext uri="{FF2B5EF4-FFF2-40B4-BE49-F238E27FC236}">
                <a16:creationId xmlns:a16="http://schemas.microsoft.com/office/drawing/2014/main" id="{50B03AB8-5548-4BCD-AF1D-60E90A078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9734" y="854529"/>
            <a:ext cx="5799665" cy="5148943"/>
          </a:xfrm>
        </p:spPr>
        <p:txBody>
          <a:bodyPr anchor="ctr">
            <a:normAutofit/>
          </a:bodyPr>
          <a:lstStyle/>
          <a:p>
            <a:r>
              <a:rPr lang="it-IT" sz="6000" dirty="0"/>
              <a:t>Viešosios paslaugos internetu kiekvienam</a:t>
            </a:r>
            <a:endParaRPr lang="en-GB" sz="6000" dirty="0"/>
          </a:p>
        </p:txBody>
      </p:sp>
      <p:pic>
        <p:nvPicPr>
          <p:cNvPr id="5" name="Grafinis elementas 4" descr="Employee badge with solid fill">
            <a:extLst>
              <a:ext uri="{FF2B5EF4-FFF2-40B4-BE49-F238E27FC236}">
                <a16:creationId xmlns:a16="http://schemas.microsoft.com/office/drawing/2014/main" id="{EDEBBBB5-2E98-5A30-9701-FA1812E18A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64487" y="3391137"/>
            <a:ext cx="3149128" cy="314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1453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C77B139C-B67E-4ECF-BA99-AE2F618D0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Dalyko ypatumai</a:t>
            </a:r>
            <a:br>
              <a:rPr lang="lt-LT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3420CC49-A41D-442D-A73A-9EF6C9F25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dirty="0"/>
              <a:t>Dalyviai moka naudotis kai kuriomis e. valdžios paslaugomis, tačiau nežino jų įvairovės. </a:t>
            </a:r>
          </a:p>
          <a:p>
            <a:r>
              <a:rPr lang="lt-LT" dirty="0"/>
              <a:t>Kai kurios e. paslaugos pasikeitę, ir nebeatitinka mokomųjų filmų ar medžiagos („E. sveikata“, pajamų deklaravimo vedlys ir pan.).</a:t>
            </a:r>
          </a:p>
          <a:p>
            <a:r>
              <a:rPr lang="lt-LT" dirty="0"/>
              <a:t>Beveik visos e. valdžios paslaugos teikiamos tik asmeniškai prisijungus, todėl jų demonstravimui teks pasirengti skaidres.</a:t>
            </a:r>
          </a:p>
          <a:p>
            <a:r>
              <a:rPr lang="lt-LT" dirty="0"/>
              <a:t>Labai svarbu parodyti akivaizdų ir suprantamą rezultatą (vėlgi, tik skaidrėse!).</a:t>
            </a:r>
          </a:p>
          <a:p>
            <a:r>
              <a:rPr lang="lt-LT" dirty="0"/>
              <a:t>Pratybų užduotys – daugiausia paslaugų naršymas, dalijimasis patirtimi, atvejų aptarimas, bet galima surengti viktoriną e. valdžios paslaugų temomis.</a:t>
            </a:r>
          </a:p>
          <a:p>
            <a:r>
              <a:rPr lang="lt-LT" dirty="0"/>
              <a:t>Tikslas – informuoti apie e. paslaugų pasiūlą ir įvairovę.</a:t>
            </a:r>
          </a:p>
        </p:txBody>
      </p:sp>
    </p:spTree>
    <p:extLst>
      <p:ext uri="{BB962C8B-B14F-4D97-AF65-F5344CB8AC3E}">
        <p14:creationId xmlns:p14="http://schemas.microsoft.com/office/powerpoint/2010/main" val="35468807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CC8426DE-56E4-4B92-B8B1-DE107160A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Rekomenduojamas pamokos planas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5435384A-C1A4-47BF-89AA-1C92D865D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Įvadas (temos aktualumas, ko ir kaip mokytis, kita svarbi informacija). Susipažinimas. 5-10 min.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e. valdžios vartų svetainė – kokios paslaugos teikiamos ir kaip prisijungti (5-10 min.),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susirašinėjimas su valdžios įstaigomis (e. pristatymo informacinė sistema), e. dokumentų pasirašymo ir tikrinimo sistema (10-20 min.),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savivaldybės e. paslaugos, gyvenamosios vietos deklaravimas, pažymų gavimas (10-20 min.),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„E. sveikatos“ apžvalga, Ligonių kasų paslaugos (10-20 min.),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transporto registravimo paslaugos internete („Regitra“), 5-15 min.,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„Sodros“ paslaugos internete (5-15 min.),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pranešimai policijai, kitos teisinės paslaugos (10-15 min.),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VMI paslaugos – deklaravimas, verslo liudijimai ir IDV pažymos (10-20 min.).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i="1" dirty="0">
                <a:latin typeface="Times New Roman" panose="02020603050405020304" pitchFamily="18" charset="0"/>
                <a:ea typeface="Calibri" panose="020F0502020204030204" pitchFamily="34" charset="0"/>
              </a:rPr>
              <a:t>Apibendrinimas. Kas toliau? Ko ir kur dar galima mokytis? 5-10 min.</a:t>
            </a:r>
            <a:endParaRPr lang="lt-LT" sz="18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lt-LT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Mokymosi trukmė: </a:t>
            </a: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 val.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3958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024A77E-7F0D-42BE-98DF-A1AB82FFB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/>
              <a:t>•	Dokumentų pristatymo ir </a:t>
            </a:r>
            <a:br>
              <a:rPr lang="lt-LT" dirty="0"/>
            </a:br>
            <a:r>
              <a:rPr lang="lt-LT" dirty="0"/>
              <a:t>   pasirašymo sistema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FDD14CF1-7CC2-4C13-9D56-A39B3636E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dirty="0"/>
              <a:t>Susirašinėjimas su valdžios įstaigomis (e. pristatymo sistema)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dirty="0"/>
              <a:t>E. dokumentų pasirašymo ir tikrinimo sistema </a:t>
            </a:r>
          </a:p>
          <a:p>
            <a:pPr lvl="1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dirty="0"/>
              <a:t>Trumpai apie e. parašą asmens tapatybės kortelėse</a:t>
            </a:r>
          </a:p>
          <a:p>
            <a:pPr lvl="1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dirty="0"/>
              <a:t>Kaip naudotis</a:t>
            </a:r>
          </a:p>
          <a:p>
            <a:pPr lvl="1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lt-LT" dirty="0"/>
          </a:p>
          <a:p>
            <a:pPr marL="400050" lvl="1" indent="0">
              <a:buSzPts val="1000"/>
              <a:buNone/>
              <a:tabLst>
                <a:tab pos="457200" algn="l"/>
              </a:tabLst>
            </a:pPr>
            <a:r>
              <a:rPr lang="lt-LT" dirty="0"/>
              <a:t>(Sudėtinga parengti kompiuterį e. parašui, reikia kortelių skaitytuvo. Jei nesuveikia, visada bandyti su kitu USB lizdu.)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5967214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D0F3E89-3DA2-4F33-8071-499E455EB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Savivaldybės e. paslaugos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5BDE66DD-15E2-42D7-BAFF-2CF0338F0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Gyvenamosios vietos deklaravimas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dirty="0">
                <a:latin typeface="Times New Roman" panose="02020603050405020304" pitchFamily="18" charset="0"/>
                <a:ea typeface="Times New Roman" panose="02020603050405020304" pitchFamily="18" charset="0"/>
              </a:rPr>
              <a:t>Įvairių </a:t>
            </a: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pažymų gavimas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dirty="0">
                <a:latin typeface="Times New Roman" panose="02020603050405020304" pitchFamily="18" charset="0"/>
                <a:ea typeface="Calibri" panose="020F0502020204030204" pitchFamily="34" charset="0"/>
              </a:rPr>
              <a:t>Kompensacijų prašymas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dirty="0">
                <a:latin typeface="Times New Roman" panose="02020603050405020304" pitchFamily="18" charset="0"/>
                <a:ea typeface="Calibri" panose="020F0502020204030204" pitchFamily="34" charset="0"/>
              </a:rPr>
              <a:t>Atliekų tvarkymo paslaugos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lt-LT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lt-L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Šių paslaugų ieškoti tiek savivaldybės, tiek e. valdžios svetainėse.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486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40FE32EC-9854-4D26-BFCA-2D2B0D112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200" dirty="0"/>
              <a:t>E. sveikata, Sodros ir VLK paslaugos</a:t>
            </a:r>
            <a:endParaRPr lang="en-GB" sz="3200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FDEB05C2-28A5-49E0-9EBE-23A9C9583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„E. sveikatos“ apžvalga</a:t>
            </a:r>
          </a:p>
          <a:p>
            <a:r>
              <a:rPr lang="lt-LT" dirty="0"/>
              <a:t>Ligonių kasų paslaugos</a:t>
            </a:r>
          </a:p>
          <a:p>
            <a:r>
              <a:rPr lang="lt-LT" dirty="0"/>
              <a:t>„Sodros“ paslaugos internete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85892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5DA1B1C-E2A2-3E82-6780-504BBA956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Teisinės ir registravimo paslaugos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B04630F5-D434-D6B9-99BC-E76446381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Transporto registravimo paslaugos internete („Regitra“)</a:t>
            </a:r>
          </a:p>
          <a:p>
            <a:r>
              <a:rPr lang="lt-LT" dirty="0"/>
              <a:t>Pranešimai policijai</a:t>
            </a:r>
          </a:p>
          <a:p>
            <a:r>
              <a:rPr lang="lt-LT" dirty="0"/>
              <a:t>Teismų paslaugos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6345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E327712-3A9E-4CC5-B878-BA5319538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err="1"/>
              <a:t>Andragogikos</a:t>
            </a:r>
            <a:r>
              <a:rPr lang="lt-LT" dirty="0"/>
              <a:t> ypatumai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1BF1C1E6-8C0E-497C-A82D-0737BB64E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dirty="0" err="1"/>
              <a:t>Andragogika</a:t>
            </a:r>
            <a:r>
              <a:rPr lang="lt-LT" dirty="0"/>
              <a:t> – suaugusiųjų mokymas, būtina pasitelkti jų patirtį. </a:t>
            </a:r>
          </a:p>
          <a:p>
            <a:pPr lvl="1"/>
            <a:r>
              <a:rPr lang="lt-LT" dirty="0"/>
              <a:t>Dalyviai turi nemažai dalyko patirties, tiek teigiamos, tiek neigiamos. </a:t>
            </a:r>
          </a:p>
          <a:p>
            <a:pPr lvl="1"/>
            <a:r>
              <a:rPr lang="lt-LT" dirty="0"/>
              <a:t>Teorinių pagrindų greičiausiai turi nedaug.</a:t>
            </a:r>
          </a:p>
          <a:p>
            <a:r>
              <a:rPr lang="lt-LT" dirty="0"/>
              <a:t>Lektorius – patarėjas, ne autoritetas</a:t>
            </a:r>
          </a:p>
          <a:p>
            <a:pPr lvl="1"/>
            <a:r>
              <a:rPr lang="lt-LT" dirty="0"/>
              <a:t>Trumpai prisistatykite</a:t>
            </a:r>
          </a:p>
          <a:p>
            <a:pPr lvl="1"/>
            <a:r>
              <a:rPr lang="lt-LT" dirty="0"/>
              <a:t>Pakvieskite dalyvius prisistatyti ir susipažinti; kokia jų patirtis ir ko jie tikisi</a:t>
            </a:r>
          </a:p>
          <a:p>
            <a:pPr lvl="1"/>
            <a:r>
              <a:rPr lang="lt-LT" dirty="0"/>
              <a:t>Grupėje svarbu bendravimas, leisti pasireikšti norintiems. </a:t>
            </a:r>
          </a:p>
          <a:p>
            <a:pPr lvl="1"/>
            <a:r>
              <a:rPr lang="lt-LT" dirty="0"/>
              <a:t>Visos nuomonės svarbios. </a:t>
            </a:r>
          </a:p>
          <a:p>
            <a:pPr lvl="1"/>
            <a:r>
              <a:rPr lang="lt-LT" dirty="0"/>
              <a:t>Visi gali dalyvauti.</a:t>
            </a:r>
          </a:p>
          <a:p>
            <a:pPr lvl="1"/>
            <a:r>
              <a:rPr lang="lt-LT" dirty="0"/>
              <a:t>Nebūtina iškart žinoti atsakymus į visus klausimus!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67249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5DC2A02-C252-449F-BC64-273A550C5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VMI paslaugos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FEE672E8-E46A-4BA2-915A-230E693F3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dirty="0"/>
              <a:t>Pajamų deklaravimas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dirty="0"/>
              <a:t>Verslo liudijimai ir IDV pažymos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dirty="0"/>
              <a:t>Žemės mokestis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dirty="0"/>
              <a:t>Ir kt.</a:t>
            </a:r>
          </a:p>
        </p:txBody>
      </p:sp>
    </p:spTree>
    <p:extLst>
      <p:ext uri="{BB962C8B-B14F-4D97-AF65-F5344CB8AC3E}">
        <p14:creationId xmlns:p14="http://schemas.microsoft.com/office/powerpoint/2010/main" val="38821417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125FBAB-4CEF-49A1-BB7C-1BACC5A9F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Pratybos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94AD4F10-5278-4FE9-BAEF-C913AF610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ts val="1000"/>
              <a:tabLst>
                <a:tab pos="457200" algn="l"/>
              </a:tabLst>
            </a:pPr>
            <a:r>
              <a:rPr lang="lt-LT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Praktinė užduotis</a:t>
            </a:r>
          </a:p>
          <a:p>
            <a:pPr lvl="1">
              <a:buSzPts val="1000"/>
              <a:tabLst>
                <a:tab pos="457200" algn="l"/>
              </a:tabLst>
            </a:pPr>
            <a:r>
              <a:rPr lang="lt-LT" i="1" dirty="0">
                <a:latin typeface="Times New Roman" panose="02020603050405020304" pitchFamily="18" charset="0"/>
              </a:rPr>
              <a:t>Ištirti, kokios e. paslaugos gyventojams siūlomos e. valdžios ir savo savivaldybės svetainėse</a:t>
            </a:r>
          </a:p>
          <a:p>
            <a:pPr marL="0" indent="0">
              <a:buSzPts val="1000"/>
              <a:buNone/>
              <a:tabLst>
                <a:tab pos="457200" algn="l"/>
              </a:tabLst>
            </a:pPr>
            <a:r>
              <a:rPr lang="lt-LT" i="1" dirty="0">
                <a:solidFill>
                  <a:srgbClr val="FF0000"/>
                </a:solidFill>
                <a:latin typeface="Times New Roman" panose="02020603050405020304" pitchFamily="18" charset="0"/>
              </a:rPr>
              <a:t>ARBA</a:t>
            </a:r>
          </a:p>
          <a:p>
            <a:pPr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i="1" dirty="0">
                <a:latin typeface="Times New Roman" panose="02020603050405020304" pitchFamily="18" charset="0"/>
              </a:rPr>
              <a:t>Viktorina </a:t>
            </a:r>
            <a:r>
              <a:rPr lang="lt-LT" b="1" dirty="0"/>
              <a:t>„E. valdžios paslaugos“</a:t>
            </a:r>
          </a:p>
          <a:p>
            <a:pPr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i="1" dirty="0">
                <a:latin typeface="Times New Roman" panose="02020603050405020304" pitchFamily="18" charset="0"/>
              </a:rPr>
              <a:t> </a:t>
            </a:r>
            <a:r>
              <a:rPr lang="en-GB" dirty="0">
                <a:hlinkClick r:id="rId2"/>
              </a:rPr>
              <a:t>https://www.prisijungusi.lt/savarankiskas-mokymasis/e-valdzios-paslaugos-viktorina/</a:t>
            </a:r>
            <a:r>
              <a:rPr lang="lt-LT" dirty="0"/>
              <a:t> </a:t>
            </a:r>
          </a:p>
          <a:p>
            <a:pPr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i="1" dirty="0">
                <a:latin typeface="Times New Roman" panose="02020603050405020304" pitchFamily="18" charset="0"/>
              </a:rPr>
              <a:t>Dalyviai paskirstomi į 2-3 grupes, laimi atsakę teisingai daugiausia klausimų.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49485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606EF8A-371C-4AE4-B41B-7421BBC9A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Rekomenduojami šaltiniai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D97F26E6-E103-4331-8C97-C767C589F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7031"/>
            <a:ext cx="9822224" cy="3880773"/>
          </a:xfrm>
        </p:spPr>
        <p:txBody>
          <a:bodyPr>
            <a:normAutofit fontScale="85000" lnSpcReduction="10000"/>
          </a:bodyPr>
          <a:lstStyle/>
          <a:p>
            <a:r>
              <a:rPr lang="lt-LT" dirty="0">
                <a:hlinkClick r:id="rId2"/>
              </a:rPr>
              <a:t>https://www.prisijungusi.lt/renginiai/norintiems-pagilinti-zinias/</a:t>
            </a:r>
            <a:r>
              <a:rPr lang="lt-LT" dirty="0"/>
              <a:t>  </a:t>
            </a:r>
            <a:br>
              <a:rPr lang="lt-LT" dirty="0"/>
            </a:br>
            <a:r>
              <a:rPr lang="lt-LT" dirty="0"/>
              <a:t>- </a:t>
            </a:r>
            <a:r>
              <a:rPr lang="lt-LT" b="1" dirty="0"/>
              <a:t>Viešosios paslaugos internetu kiekvienam</a:t>
            </a:r>
          </a:p>
          <a:p>
            <a:r>
              <a:rPr lang="en-GB" dirty="0">
                <a:hlinkClick r:id="rId3"/>
              </a:rPr>
              <a:t>https://www.prisijungusi.lt/savarankiskas-mokymasis/e-valdzios-paslaugos-viktorina/</a:t>
            </a:r>
            <a:r>
              <a:rPr lang="lt-LT" dirty="0"/>
              <a:t> </a:t>
            </a:r>
            <a:br>
              <a:rPr lang="lt-LT" dirty="0"/>
            </a:br>
            <a:r>
              <a:rPr lang="lt-LT" b="1" dirty="0"/>
              <a:t>Viktorina „E. valdžios paslaugos“</a:t>
            </a:r>
          </a:p>
          <a:p>
            <a:r>
              <a:rPr lang="en-GB" dirty="0">
                <a:hlinkClick r:id="rId4"/>
              </a:rPr>
              <a:t>https://www.prisijungusi.lt/savarankiskas-mokymasis/jusu-patogumui-elektronines-sveikatos-sistema/</a:t>
            </a:r>
            <a:r>
              <a:rPr lang="lt-LT" dirty="0"/>
              <a:t> </a:t>
            </a:r>
            <a:br>
              <a:rPr lang="lt-LT" dirty="0"/>
            </a:br>
            <a:r>
              <a:rPr lang="lt-LT" b="1" dirty="0"/>
              <a:t>Pamokėlė „Jūsų patogumui – elektroninės sveikatos sistema“</a:t>
            </a:r>
          </a:p>
          <a:p>
            <a:r>
              <a:rPr lang="en-GB" dirty="0">
                <a:hlinkClick r:id="rId5"/>
              </a:rPr>
              <a:t>https://www.prisijungusi.lt/savarankiskas-mokymasis/sodros-paslaugos/</a:t>
            </a:r>
            <a:r>
              <a:rPr lang="lt-LT" dirty="0"/>
              <a:t> </a:t>
            </a:r>
            <a:br>
              <a:rPr lang="lt-LT" dirty="0"/>
            </a:br>
            <a:r>
              <a:rPr lang="lt-LT" b="1" dirty="0"/>
              <a:t>Pamokėlė „Sodros“ paslaugos“</a:t>
            </a:r>
          </a:p>
          <a:p>
            <a:r>
              <a:rPr lang="lt-LT" dirty="0">
                <a:hlinkClick r:id="rId6"/>
              </a:rPr>
              <a:t>https://www.prisijungusi.lt/savarankiskas-mokymasis/e-valdzia-ir-viesosios-paslaugos/</a:t>
            </a:r>
            <a:r>
              <a:rPr lang="lt-LT" dirty="0"/>
              <a:t> </a:t>
            </a:r>
            <a:br>
              <a:rPr lang="lt-LT" dirty="0"/>
            </a:br>
            <a:r>
              <a:rPr lang="lt-LT" b="1" dirty="0"/>
              <a:t>Pamokėlė </a:t>
            </a:r>
            <a:r>
              <a:rPr lang="lt-LT" dirty="0"/>
              <a:t>„</a:t>
            </a:r>
            <a:r>
              <a:rPr lang="lt-LT" b="1" dirty="0"/>
              <a:t>E. valdžia ir viešosios paslaugos“</a:t>
            </a:r>
          </a:p>
          <a:p>
            <a:r>
              <a:rPr lang="lt-LT" dirty="0">
                <a:hlinkClick r:id="rId7"/>
              </a:rPr>
              <a:t>https://www.prisijungusi.lt/savarankiskas-mokymasis/teisines-paslaugos-ir-informacija/</a:t>
            </a:r>
            <a:r>
              <a:rPr lang="lt-LT" dirty="0"/>
              <a:t> </a:t>
            </a:r>
            <a:br>
              <a:rPr lang="lt-LT" b="1" dirty="0"/>
            </a:br>
            <a:r>
              <a:rPr lang="lt-LT" b="1" dirty="0"/>
              <a:t>Pamokėlė „Teisinės paslaugos ir informacija“</a:t>
            </a:r>
          </a:p>
          <a:p>
            <a:r>
              <a:rPr lang="lt-LT" dirty="0">
                <a:hlinkClick r:id="rId8"/>
              </a:rPr>
              <a:t>https://www.prisijungusi.lt/savarankiskas-mokymasis/gyvenamosios-vietos-deklaravimas/</a:t>
            </a:r>
            <a:r>
              <a:rPr lang="lt-LT" dirty="0"/>
              <a:t> </a:t>
            </a:r>
            <a:br>
              <a:rPr lang="lt-LT" b="1" dirty="0"/>
            </a:br>
            <a:r>
              <a:rPr lang="lt-LT" b="1" dirty="0"/>
              <a:t>Pamokėlė „Gyvenamosios vietos deklaravimas“</a:t>
            </a:r>
          </a:p>
          <a:p>
            <a:endParaRPr lang="lt-LT" b="1" dirty="0"/>
          </a:p>
          <a:p>
            <a:endParaRPr lang="lt-LT" b="1" dirty="0"/>
          </a:p>
          <a:p>
            <a:endParaRPr lang="lt-LT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69625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" name="Pavadinimas 3">
            <a:extLst>
              <a:ext uri="{FF2B5EF4-FFF2-40B4-BE49-F238E27FC236}">
                <a16:creationId xmlns:a16="http://schemas.microsoft.com/office/drawing/2014/main" id="{2A74B977-289C-4353-B00C-43D9648124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r>
              <a:rPr lang="it-IT" sz="4400" dirty="0"/>
              <a:t>Efektyvus laiko planavimas ir bendradarbiavimas internete</a:t>
            </a:r>
            <a:endParaRPr lang="en-GB" sz="4400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Antrinis pavadinimas 4">
            <a:extLst>
              <a:ext uri="{FF2B5EF4-FFF2-40B4-BE49-F238E27FC236}">
                <a16:creationId xmlns:a16="http://schemas.microsoft.com/office/drawing/2014/main" id="{61E1F38B-0FBD-41FE-984B-8F6FB81EE9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21120" y="2876315"/>
            <a:ext cx="3602567" cy="1096899"/>
          </a:xfrm>
        </p:spPr>
        <p:txBody>
          <a:bodyPr anchor="ctr">
            <a:normAutofit/>
          </a:bodyPr>
          <a:lstStyle/>
          <a:p>
            <a:pPr algn="l"/>
            <a:r>
              <a:rPr lang="lt-LT">
                <a:solidFill>
                  <a:srgbClr val="FFFFFF"/>
                </a:solidFill>
              </a:rPr>
              <a:t>2 val. kursas</a:t>
            </a:r>
            <a:endParaRPr lang="en-GB">
              <a:solidFill>
                <a:srgbClr val="FFFFFF"/>
              </a:solidFill>
            </a:endParaRPr>
          </a:p>
        </p:txBody>
      </p:sp>
      <p:pic>
        <p:nvPicPr>
          <p:cNvPr id="7" name="Grafinis elementas 6" descr="Monthly calendar outline">
            <a:extLst>
              <a:ext uri="{FF2B5EF4-FFF2-40B4-BE49-F238E27FC236}">
                <a16:creationId xmlns:a16="http://schemas.microsoft.com/office/drawing/2014/main" id="{C45C14DD-9E17-171E-7578-4F038BED93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73040" y="3264137"/>
            <a:ext cx="3919589" cy="3919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1404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C77B139C-B67E-4ECF-BA99-AE2F618D0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Dalyko ypatumai</a:t>
            </a:r>
            <a:br>
              <a:rPr lang="lt-LT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3420CC49-A41D-442D-A73A-9EF6C9F25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Demonstruojamos paslaugos, prie kurių reikia asmeniškai prisijungti, todėl reikia </a:t>
            </a:r>
          </a:p>
          <a:p>
            <a:pPr lvl="1"/>
            <a:r>
              <a:rPr lang="lt-LT" dirty="0"/>
              <a:t>dalyviams sukurti bandomuosius prisijungimus prie kiekvienos paslaugos arba prašyti, kad turėtų savo </a:t>
            </a:r>
            <a:r>
              <a:rPr lang="lt-LT" i="1" dirty="0"/>
              <a:t>Google</a:t>
            </a:r>
            <a:r>
              <a:rPr lang="lt-LT" dirty="0"/>
              <a:t> prisijungimus,</a:t>
            </a:r>
          </a:p>
          <a:p>
            <a:pPr lvl="1"/>
            <a:r>
              <a:rPr lang="lt-LT" dirty="0"/>
              <a:t>parengti skaidres.</a:t>
            </a:r>
          </a:p>
          <a:p>
            <a:r>
              <a:rPr lang="lt-LT" dirty="0"/>
              <a:t>Yra nemažai mokomųjų įrašų internete, tačiau juose sąsaja anglų k.</a:t>
            </a:r>
          </a:p>
          <a:p>
            <a:r>
              <a:rPr lang="lt-LT" dirty="0"/>
              <a:t>Prieš mokymą verta parengti dokumentų, įvykių, kalendorių pavyzdžių, kad nereiktų jų kurti vietoje.</a:t>
            </a:r>
          </a:p>
          <a:p>
            <a:r>
              <a:rPr lang="lt-LT" dirty="0"/>
              <a:t>Dalyviams įdomu būtų sužinoti, kaip </a:t>
            </a:r>
            <a:r>
              <a:rPr lang="lt-LT" i="1" dirty="0" err="1"/>
              <a:t>Onenote</a:t>
            </a:r>
            <a:r>
              <a:rPr lang="lt-LT" dirty="0"/>
              <a:t> ar </a:t>
            </a:r>
            <a:r>
              <a:rPr lang="lt-LT" i="1" dirty="0" err="1"/>
              <a:t>NeverNote</a:t>
            </a:r>
            <a:r>
              <a:rPr lang="lt-LT" dirty="0"/>
              <a:t> sukurti struktūrą </a:t>
            </a:r>
            <a:r>
              <a:rPr lang="lt-LT" dirty="0" err="1"/>
              <a:t>geneologinei</a:t>
            </a:r>
            <a:r>
              <a:rPr lang="lt-LT" dirty="0"/>
              <a:t> informacijai tirti ir rinkti.</a:t>
            </a:r>
          </a:p>
          <a:p>
            <a:r>
              <a:rPr lang="lt-LT" dirty="0"/>
              <a:t>Praktines užduotis geriau daryti grupines, tada mažiau reikės prisijungimų.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73347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CC8426DE-56E4-4B92-B8B1-DE107160A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Rekomenduojamas pamokos planas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5435384A-C1A4-47BF-89AA-1C92D865D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Įvadas (temos aktualumas, ko ir kaip mokytis, kita svarbi informacija). Susipažinimas. 5-10 min.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E. kalendoriai ir laiko planavimas (įvykiai, užduotys, susitikimai, jų bendrinimas su kitais, 15-20 min.),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dokumentų rengimas internete („Google dokumentai“): kūrimas, taisymas, bendrinimas (15-20 min.),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susitikimų planavimas internete („</a:t>
            </a:r>
            <a:r>
              <a:rPr lang="lt-L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Doodle</a:t>
            </a:r>
            <a:r>
              <a:rPr lang="lt-L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“, 10-15 min.),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debesijos saugyklos („</a:t>
            </a:r>
            <a:r>
              <a:rPr lang="lt-L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Dropbox</a:t>
            </a:r>
            <a:r>
              <a:rPr lang="lt-L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“, „</a:t>
            </a:r>
            <a:r>
              <a:rPr lang="lt-L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OneDrive</a:t>
            </a:r>
            <a:r>
              <a:rPr lang="lt-L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“, „Google diskas“ ir pan.) informacijai laikyti ir ja keistis (10-20 min.);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internetinės užrašinės („</a:t>
            </a:r>
            <a:r>
              <a:rPr lang="lt-L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Evernote</a:t>
            </a:r>
            <a:r>
              <a:rPr lang="lt-L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“, „</a:t>
            </a:r>
            <a:r>
              <a:rPr lang="lt-L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Nevernote</a:t>
            </a:r>
            <a:r>
              <a:rPr lang="lt-L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“, „OneNote“ pavyzdžiu, 10-20 min.).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praktinė užduotis: internetinio dokumento rengimas ir bendrinimas (20-25 min.).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i="1" dirty="0">
                <a:latin typeface="Times New Roman" panose="02020603050405020304" pitchFamily="18" charset="0"/>
                <a:ea typeface="Calibri" panose="020F0502020204030204" pitchFamily="34" charset="0"/>
              </a:rPr>
              <a:t>Apibendrinimas. Kas toliau? Ko ir kur dar galima mokytis? 5-10 min.</a:t>
            </a:r>
            <a:endParaRPr lang="lt-LT" sz="18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lt-LT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Mokymosi trukmė: </a:t>
            </a: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 val.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02387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024A77E-7F0D-42BE-98DF-A1AB82FFB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/>
              <a:t>Laiko ir įvykių planavimas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FDD14CF1-7CC2-4C13-9D56-A39B3636E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E. kalendoriai ir laiko planavimas:</a:t>
            </a:r>
          </a:p>
          <a:p>
            <a:pPr lvl="1"/>
            <a:r>
              <a:rPr lang="lt-LT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įvykiai, </a:t>
            </a:r>
          </a:p>
          <a:p>
            <a:pPr lvl="1"/>
            <a:r>
              <a:rPr lang="lt-LT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užduotys, </a:t>
            </a:r>
          </a:p>
          <a:p>
            <a:pPr lvl="1"/>
            <a:r>
              <a:rPr lang="lt-LT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susitikimai, </a:t>
            </a:r>
          </a:p>
          <a:p>
            <a:pPr lvl="1"/>
            <a:r>
              <a:rPr lang="lt-LT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jų bendrinimas su kitais</a:t>
            </a:r>
          </a:p>
          <a:p>
            <a:r>
              <a:rPr lang="lt-L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susitikimų planavimas internete („</a:t>
            </a:r>
            <a:r>
              <a:rPr lang="lt-L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Doodle</a:t>
            </a:r>
            <a:r>
              <a:rPr lang="lt-L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“)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3787040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D0F3E89-3DA2-4F33-8071-499E455EB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Bendro darbo priemonės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5BDE66DD-15E2-42D7-BAFF-2CF0338F0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Pažintis su kolektyvinio darbo priemonėmis (</a:t>
            </a:r>
            <a:r>
              <a:rPr lang="lt-LT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Google dokumentai</a:t>
            </a: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Dokumentų laikymas bei dalijimasis debesyse (</a:t>
            </a:r>
            <a:r>
              <a:rPr lang="lt-LT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OneDrive</a:t>
            </a:r>
            <a:r>
              <a:rPr lang="lt-LT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lt-LT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Dropbox</a:t>
            </a:r>
            <a:r>
              <a:rPr lang="lt-LT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Google diskas</a:t>
            </a: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Informacijos rinkimo bei tvarkymo priemonės (</a:t>
            </a:r>
            <a:r>
              <a:rPr lang="lt-LT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OneNote,</a:t>
            </a: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lt-LT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Nevernote</a:t>
            </a: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ir pan.)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208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125FBAB-4CEF-49A1-BB7C-1BACC5A9F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Rekomenduojamos praktinės užduotys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94AD4F10-5278-4FE9-BAEF-C913AF610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Lektorius iš anksto parengia ir bendrina kelis dokumentus (nuorodas galima išsiųsti e. paštu arba trumpam paskelbti internete). Dalyviai juos peržiūri, taiso, mokosi bendrinti (priskirti prieigos teises).</a:t>
            </a:r>
          </a:p>
          <a:p>
            <a:r>
              <a:rPr lang="lt-LT" dirty="0"/>
              <a:t>Dalyviai mokosi pridėti nurodytą įvykį savo kalendoriuose.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09438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AC9A11DC-6D08-47E5-9D5D-C066F65DE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Papildomi skaitiniai ir kt. mokymosi šaltiniai.</a:t>
            </a:r>
            <a:br>
              <a:rPr lang="lt-LT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657FD6E1-E7A9-4758-A4F5-FF6E4A5FA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>
                <a:hlinkClick r:id="rId2"/>
              </a:rPr>
              <a:t>https://www.prisijungusi.lt/renginiai/norintiems-pagilinti-zinias/</a:t>
            </a:r>
            <a:r>
              <a:rPr lang="lt-LT" dirty="0"/>
              <a:t>  </a:t>
            </a:r>
            <a:br>
              <a:rPr lang="lt-LT" dirty="0"/>
            </a:br>
            <a:r>
              <a:rPr lang="lt-LT" dirty="0"/>
              <a:t>- </a:t>
            </a:r>
            <a:r>
              <a:rPr lang="lt-LT" b="1" dirty="0"/>
              <a:t>Dokumentų kūrimas internete ir dalijimasis su kitais</a:t>
            </a:r>
          </a:p>
          <a:p>
            <a:r>
              <a:rPr lang="lt-LT" dirty="0">
                <a:hlinkClick r:id="rId2"/>
              </a:rPr>
              <a:t>https://www.prisijungusi.lt/renginiai/norintiems-pagilinti-zinias/</a:t>
            </a:r>
            <a:r>
              <a:rPr lang="lt-LT" dirty="0"/>
              <a:t>  </a:t>
            </a:r>
            <a:br>
              <a:rPr lang="lt-LT" dirty="0"/>
            </a:br>
            <a:r>
              <a:rPr lang="lt-LT" b="1" dirty="0"/>
              <a:t>Efektyvus laiko planavimas ir bendravimas</a:t>
            </a:r>
          </a:p>
          <a:p>
            <a:endParaRPr lang="lt-LT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029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0877779-D466-4090-5747-F82CA373B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lt-LT" dirty="0"/>
              <a:t>Vyresnio amžiaus </a:t>
            </a:r>
            <a:r>
              <a:rPr lang="lt-LT" dirty="0" err="1"/>
              <a:t>andragogikos</a:t>
            </a:r>
            <a:r>
              <a:rPr lang="lt-LT" dirty="0"/>
              <a:t> ypatumai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713A7AF0-360F-3BDC-10BE-9AD82B885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+mj-lt"/>
              <a:buAutoNum type="arabicPeriod"/>
            </a:pPr>
            <a:r>
              <a:rPr lang="lt-LT" dirty="0"/>
              <a:t>Lankstumas. Prisitaikymas prie grupės ir atskirų dalyvių poreikių.</a:t>
            </a:r>
          </a:p>
          <a:p>
            <a:pPr>
              <a:buFont typeface="+mj-lt"/>
              <a:buAutoNum type="arabicPeriod"/>
            </a:pPr>
            <a:r>
              <a:rPr lang="lt-LT" dirty="0"/>
              <a:t>Individualus dėmesys.</a:t>
            </a:r>
          </a:p>
          <a:p>
            <a:pPr>
              <a:buFont typeface="+mj-lt"/>
              <a:buAutoNum type="arabicPeriod"/>
            </a:pPr>
            <a:r>
              <a:rPr lang="lt-LT" dirty="0"/>
              <a:t>Praktiniai užsiėmimai, padedantys geriau suprasti mokomąją medžiagą.</a:t>
            </a:r>
          </a:p>
          <a:p>
            <a:pPr>
              <a:buFont typeface="+mj-lt"/>
              <a:buAutoNum type="arabicPeriod"/>
            </a:pPr>
            <a:r>
              <a:rPr lang="lt-LT" dirty="0"/>
              <a:t>Diskusijos ir dalijimasis patirtimi bei nuomonėmis. </a:t>
            </a:r>
          </a:p>
          <a:p>
            <a:pPr>
              <a:buFont typeface="+mj-lt"/>
              <a:buAutoNum type="arabicPeriod"/>
            </a:pPr>
            <a:r>
              <a:rPr lang="lt-LT" dirty="0"/>
              <a:t>Mokymasis iš patirties, atvejų nagrinėjimas.</a:t>
            </a:r>
          </a:p>
          <a:p>
            <a:pPr>
              <a:buFont typeface="+mj-lt"/>
              <a:buAutoNum type="arabicPeriod"/>
            </a:pPr>
            <a:r>
              <a:rPr lang="lt-LT" dirty="0"/>
              <a:t>Vaizdinės priemonės padeda suprasti sudėtingas sąvokas.</a:t>
            </a:r>
          </a:p>
          <a:p>
            <a:pPr>
              <a:buFont typeface="+mj-lt"/>
              <a:buAutoNum type="arabicPeriod" startAt="7"/>
            </a:pPr>
            <a:r>
              <a:rPr lang="lt-LT" dirty="0"/>
              <a:t>Bendradarbiavimas, projektiniai darbai ir grupiniai užsiėmimai.</a:t>
            </a:r>
          </a:p>
          <a:p>
            <a:pPr>
              <a:buFont typeface="+mj-lt"/>
              <a:buAutoNum type="arabicPeriod" startAt="7"/>
            </a:pPr>
            <a:r>
              <a:rPr lang="lt-LT" dirty="0"/>
              <a:t>Savarankiškas mokymasis savo tempu.</a:t>
            </a:r>
          </a:p>
          <a:p>
            <a:pPr>
              <a:buFont typeface="+mj-lt"/>
              <a:buAutoNum type="arabicPeriod" startAt="7"/>
            </a:pPr>
            <a:r>
              <a:rPr lang="lt-LT" dirty="0"/>
              <a:t>Dalyvių atsiliepimai ir vertinimas.</a:t>
            </a:r>
          </a:p>
          <a:p>
            <a:pPr>
              <a:buFont typeface="+mj-lt"/>
              <a:buAutoNum type="arabicPeriod" startAt="7"/>
            </a:pPr>
            <a:r>
              <a:rPr lang="lt-LT" dirty="0"/>
              <a:t>Motyvavimas: galimybė pasiekti savo asmeninius tikslus ir mokytis to, kas patinka. </a:t>
            </a:r>
          </a:p>
          <a:p>
            <a:pPr>
              <a:buFont typeface="+mj-lt"/>
              <a:buAutoNum type="arabicPeriod" startAt="7"/>
            </a:pPr>
            <a:r>
              <a:rPr lang="lt-LT" dirty="0"/>
              <a:t>Rezultatų pripažinimas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49487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EE75424-3256-4E78-B0B6-BE350A888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Ačiū. Klausimai?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5D1872FC-81D5-4749-B56E-44E880625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sz="3600" dirty="0"/>
              <a:t>merkys@langasiateiti.lt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587895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C4C602CA-6FD3-4081-A7F1-484ACA1C9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Nuo ko pradėti?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E57FC1AB-681B-4500-8F36-AFEE38B20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Pasirengimas pamokai</a:t>
            </a:r>
          </a:p>
          <a:p>
            <a:pPr lvl="1"/>
            <a:r>
              <a:rPr lang="lt-LT" dirty="0"/>
              <a:t>Pamokos planas, 10 min. tikslumu</a:t>
            </a:r>
          </a:p>
          <a:p>
            <a:pPr lvl="1"/>
            <a:r>
              <a:rPr lang="lt-LT" dirty="0"/>
              <a:t>Priemonės – internetas, kompiuteris su projektoriumi, išmanusis įrenginys, paskyros (sau, </a:t>
            </a:r>
            <a:r>
              <a:rPr lang="lt-LT" dirty="0" err="1"/>
              <a:t>demo</a:t>
            </a:r>
            <a:r>
              <a:rPr lang="lt-LT" dirty="0"/>
              <a:t>, dalyviams ...), prisijungimai prie paskyrų</a:t>
            </a:r>
          </a:p>
          <a:p>
            <a:pPr lvl="1"/>
            <a:r>
              <a:rPr lang="lt-LT" dirty="0"/>
              <a:t>Skaidrės (jose viskas, ką sunku gyvai parodyti)</a:t>
            </a:r>
          </a:p>
          <a:p>
            <a:pPr lvl="1"/>
            <a:r>
              <a:rPr lang="lt-LT" dirty="0"/>
              <a:t>Veikiantys informacijos šaltiniai</a:t>
            </a:r>
          </a:p>
          <a:p>
            <a:pPr lvl="1"/>
            <a:r>
              <a:rPr lang="lt-LT" dirty="0"/>
              <a:t>Rekomenduojama: 1 demonstravimas, 1 vaizdo įrašas, 1 praktinis darbas arba testas.</a:t>
            </a:r>
          </a:p>
          <a:p>
            <a:r>
              <a:rPr lang="lt-LT" dirty="0"/>
              <a:t>Kur ir kada vyks užsiėmimas?</a:t>
            </a:r>
          </a:p>
          <a:p>
            <a:r>
              <a:rPr lang="lt-LT" dirty="0"/>
              <a:t>Informacija dalyviams</a:t>
            </a:r>
          </a:p>
          <a:p>
            <a:endParaRPr lang="lt-LT" dirty="0"/>
          </a:p>
          <a:p>
            <a:pPr lvl="1"/>
            <a:endParaRPr lang="lt-LT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484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9B513D2-F7C7-47BF-968F-E3BB2B258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Informacija, kurią dalyviai turi žinoti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3415D737-B7D5-41BA-8EE4-7D54B62E3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Kas bus po mokymų?</a:t>
            </a:r>
          </a:p>
          <a:p>
            <a:pPr lvl="1"/>
            <a:r>
              <a:rPr lang="lt-LT" dirty="0"/>
              <a:t>Ką rekomenduojate mokytis toliau?</a:t>
            </a:r>
          </a:p>
          <a:p>
            <a:pPr lvl="1"/>
            <a:r>
              <a:rPr lang="lt-LT" dirty="0"/>
              <a:t>Kur kreiptis su klausimais?</a:t>
            </a:r>
          </a:p>
          <a:p>
            <a:pPr lvl="1"/>
            <a:r>
              <a:rPr lang="lt-LT" dirty="0"/>
              <a:t>Kaip gauti medžiagą, nuorodas, skaidres?</a:t>
            </a:r>
          </a:p>
          <a:p>
            <a:pPr lvl="1"/>
            <a:r>
              <a:rPr lang="lt-LT" dirty="0"/>
              <a:t>Ar bus kokie nors dalyvio pažymėjimai?</a:t>
            </a:r>
          </a:p>
          <a:p>
            <a:r>
              <a:rPr lang="lt-LT" dirty="0"/>
              <a:t>Pasidomėkite tuo prieš pamoką!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394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Pavadinimas 1">
            <a:extLst>
              <a:ext uri="{FF2B5EF4-FFF2-40B4-BE49-F238E27FC236}">
                <a16:creationId xmlns:a16="http://schemas.microsoft.com/office/drawing/2014/main" id="{B2BB8F4B-CD3B-42A7-A584-719AE64DFE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r>
              <a:rPr lang="fi-FI" dirty="0"/>
              <a:t>Planuokime laisvalaikį internetu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Antrinis pavadinimas 3">
            <a:extLst>
              <a:ext uri="{FF2B5EF4-FFF2-40B4-BE49-F238E27FC236}">
                <a16:creationId xmlns:a16="http://schemas.microsoft.com/office/drawing/2014/main" id="{FFA252F9-E0C5-4CFA-B65C-4A510ADB73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21120" y="2876315"/>
            <a:ext cx="3602567" cy="1096899"/>
          </a:xfrm>
        </p:spPr>
        <p:txBody>
          <a:bodyPr anchor="ctr">
            <a:normAutofit/>
          </a:bodyPr>
          <a:lstStyle/>
          <a:p>
            <a:pPr algn="l"/>
            <a:r>
              <a:rPr lang="lt-LT">
                <a:solidFill>
                  <a:srgbClr val="FFFFFF"/>
                </a:solidFill>
              </a:rPr>
              <a:t>2 val. programa</a:t>
            </a:r>
            <a:endParaRPr lang="en-GB">
              <a:solidFill>
                <a:srgbClr val="FFFFFF"/>
              </a:solidFill>
            </a:endParaRPr>
          </a:p>
        </p:txBody>
      </p:sp>
      <p:pic>
        <p:nvPicPr>
          <p:cNvPr id="21" name="Paveikslėlis 20">
            <a:extLst>
              <a:ext uri="{FF2B5EF4-FFF2-40B4-BE49-F238E27FC236}">
                <a16:creationId xmlns:a16="http://schemas.microsoft.com/office/drawing/2014/main" id="{49996C03-A5B8-4F43-988F-009C7DCBAF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8169" y="95572"/>
            <a:ext cx="1904762" cy="1904762"/>
          </a:xfrm>
          <a:prstGeom prst="rect">
            <a:avLst/>
          </a:prstGeom>
        </p:spPr>
      </p:pic>
      <p:pic>
        <p:nvPicPr>
          <p:cNvPr id="5" name="Grafinis elementas 4" descr="Tropical scene outline">
            <a:extLst>
              <a:ext uri="{FF2B5EF4-FFF2-40B4-BE49-F238E27FC236}">
                <a16:creationId xmlns:a16="http://schemas.microsoft.com/office/drawing/2014/main" id="{D8F56B93-EB99-7542-739C-7E24474F4C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94376" y="3948314"/>
            <a:ext cx="2551236" cy="2551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73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C77B139C-B67E-4ECF-BA99-AE2F618D0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Dalyko ypatumai</a:t>
            </a:r>
            <a:br>
              <a:rPr lang="lt-LT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3420CC49-A41D-442D-A73A-9EF6C9F25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b="1" dirty="0"/>
              <a:t>Labai plati tema</a:t>
            </a:r>
            <a:r>
              <a:rPr lang="lt-LT" dirty="0"/>
              <a:t>, apimanti vietinių ir tarptautinių kelionių planavimą (viešosios paskirties transportas, bilietų įsigijimas, viešbučių užsakymas, maršrutai, orai ir pan.), taip pat renginių informaciją, ir net filmus ir muziką internetu.</a:t>
            </a:r>
          </a:p>
          <a:p>
            <a:r>
              <a:rPr lang="lt-LT" b="1" dirty="0"/>
              <a:t>Dėstytojas gali rinktis</a:t>
            </a:r>
            <a:r>
              <a:rPr lang="lt-LT" dirty="0"/>
              <a:t>, kurios potemės jam artimiausios, taip pat praleisti dalyviams neaktualius dalykus.</a:t>
            </a:r>
          </a:p>
          <a:p>
            <a:r>
              <a:rPr lang="lt-LT" dirty="0"/>
              <a:t>Dalyviai turi labai įvairios </a:t>
            </a:r>
            <a:r>
              <a:rPr lang="lt-LT" b="1" dirty="0"/>
              <a:t>patirties</a:t>
            </a:r>
            <a:r>
              <a:rPr lang="lt-LT" dirty="0"/>
              <a:t> ir gali ja pasidalyti.</a:t>
            </a:r>
          </a:p>
          <a:p>
            <a:r>
              <a:rPr lang="lt-LT" dirty="0"/>
              <a:t>Daugumą paslaugų galima pademonstruoti ir mokytis </a:t>
            </a:r>
            <a:r>
              <a:rPr lang="lt-LT" b="1" dirty="0"/>
              <a:t>neprisijungus</a:t>
            </a:r>
            <a:r>
              <a:rPr lang="lt-LT" dirty="0"/>
              <a:t>, anonimiškai.</a:t>
            </a:r>
          </a:p>
          <a:p>
            <a:r>
              <a:rPr lang="lt-LT" dirty="0"/>
              <a:t>Demonstruojamų paslaugų turinys </a:t>
            </a:r>
            <a:r>
              <a:rPr lang="lt-LT" b="1" dirty="0"/>
              <a:t>kintantis ir neatkartojamas</a:t>
            </a:r>
            <a:r>
              <a:rPr lang="lt-LT" dirty="0"/>
              <a:t>.</a:t>
            </a:r>
          </a:p>
          <a:p>
            <a:r>
              <a:rPr lang="lt-LT" dirty="0"/>
              <a:t>Puiki proga grupiniams, tiriamiesiems ir projektiniams mokymo metodams.</a:t>
            </a:r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44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CC8426DE-56E4-4B92-B8B1-DE107160A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Rekomenduojamas pamokos planas</a:t>
            </a:r>
            <a:endParaRPr lang="en-GB" dirty="0"/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1746AF5C-858F-4231-85EF-2A3AC8393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Įvadas (temos aktualumas, ko ir kaip mokytis, kita svarbi informacija). Susipažinimas. 5-10 min.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dirty="0">
                <a:latin typeface="Times New Roman" panose="02020603050405020304" pitchFamily="18" charset="0"/>
              </a:rPr>
              <a:t>Kelionių Lietuvoje planavimas. 20-40 min.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dirty="0">
                <a:latin typeface="Times New Roman" panose="02020603050405020304" pitchFamily="18" charset="0"/>
              </a:rPr>
              <a:t>Kelionės į kitas šalis. 20-40 min.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dirty="0">
                <a:latin typeface="Times New Roman" panose="02020603050405020304" pitchFamily="18" charset="0"/>
              </a:rPr>
              <a:t>Laisvalaikio veiklos. 10-25 min.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lt-LT" i="1" dirty="0">
                <a:latin typeface="Times New Roman" panose="02020603050405020304" pitchFamily="18" charset="0"/>
              </a:rPr>
              <a:t>Apibendrinimas. Kas toliau? Ko ir kur dar galima mokytis? 5-10 min.</a:t>
            </a:r>
          </a:p>
          <a:p>
            <a:r>
              <a:rPr lang="lt-LT" sz="1800" b="1" dirty="0">
                <a:effectLst/>
                <a:latin typeface="+mj-lt"/>
                <a:ea typeface="Times New Roman" panose="02020603050405020304" pitchFamily="18" charset="0"/>
              </a:rPr>
              <a:t>Mokymosi apimtis: </a:t>
            </a:r>
            <a:r>
              <a:rPr lang="lt-LT" sz="1800" dirty="0">
                <a:effectLst/>
                <a:latin typeface="+mj-lt"/>
                <a:ea typeface="Times New Roman" panose="02020603050405020304" pitchFamily="18" charset="0"/>
              </a:rPr>
              <a:t>2 val. </a:t>
            </a:r>
            <a:br>
              <a:rPr lang="lt-LT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1661209"/>
      </p:ext>
    </p:extLst>
  </p:cSld>
  <p:clrMapOvr>
    <a:masterClrMapping/>
  </p:clrMapOvr>
</p:sld>
</file>

<file path=ppt/theme/theme1.xml><?xml version="1.0" encoding="utf-8"?>
<a:theme xmlns:a="http://schemas.openxmlformats.org/drawingml/2006/main" name="Briaunota">
  <a:themeElements>
    <a:clrScheme name="Žalia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Briaunota">
  <a:themeElements>
    <a:clrScheme name="Briauno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Briauno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auno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Briaunota">
  <a:themeElements>
    <a:clrScheme name="Įprast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4.xml><?xml version="1.0" encoding="utf-8"?>
<a:theme xmlns:a="http://schemas.openxmlformats.org/drawingml/2006/main" name="1_Briaunota">
  <a:themeElements>
    <a:clrScheme name="Briauno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Briauno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auno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1778</TotalTime>
  <Words>2431</Words>
  <Application>Microsoft Office PowerPoint</Application>
  <PresentationFormat>Plačiaekranė</PresentationFormat>
  <Paragraphs>260</Paragraphs>
  <Slides>40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7</vt:i4>
      </vt:variant>
      <vt:variant>
        <vt:lpstr>Tema</vt:lpstr>
      </vt:variant>
      <vt:variant>
        <vt:i4>4</vt:i4>
      </vt:variant>
      <vt:variant>
        <vt:lpstr>Skaidrių pavadinimai</vt:lpstr>
      </vt:variant>
      <vt:variant>
        <vt:i4>40</vt:i4>
      </vt:variant>
    </vt:vector>
  </HeadingPairs>
  <TitlesOfParts>
    <vt:vector size="51" baseType="lpstr">
      <vt:lpstr>Arial</vt:lpstr>
      <vt:lpstr>Calibri</vt:lpstr>
      <vt:lpstr>Courier New</vt:lpstr>
      <vt:lpstr>Symbol</vt:lpstr>
      <vt:lpstr>Times New Roman</vt:lpstr>
      <vt:lpstr>Trebuchet MS</vt:lpstr>
      <vt:lpstr>Wingdings 3</vt:lpstr>
      <vt:lpstr>Briaunota</vt:lpstr>
      <vt:lpstr>Briaunota</vt:lpstr>
      <vt:lpstr>Briaunota</vt:lpstr>
      <vt:lpstr>1_Briaunota</vt:lpstr>
      <vt:lpstr>Rekomendacijos lektoriams 2023 m.</vt:lpstr>
      <vt:lpstr>Temos ir tikslai</vt:lpstr>
      <vt:lpstr>Andragogikos ypatumai</vt:lpstr>
      <vt:lpstr>Vyresnio amžiaus andragogikos ypatumai</vt:lpstr>
      <vt:lpstr>Nuo ko pradėti?</vt:lpstr>
      <vt:lpstr>Informacija, kurią dalyviai turi žinoti</vt:lpstr>
      <vt:lpstr>Planuokime laisvalaikį internetu</vt:lpstr>
      <vt:lpstr>Dalyko ypatumai </vt:lpstr>
      <vt:lpstr>Rekomenduojamas pamokos planas</vt:lpstr>
      <vt:lpstr>Kelionių Lietuvoje planavimas</vt:lpstr>
      <vt:lpstr>Kelionės į kitas šalis</vt:lpstr>
      <vt:lpstr>Laisvalaikio veiklos</vt:lpstr>
      <vt:lpstr>Pratybos</vt:lpstr>
      <vt:lpstr>Papildomi skaitiniai ir kt. mokymosi šaltiniai. </vt:lpstr>
      <vt:lpstr>Sumaniau apsipirkime ir atsiskaitykime internetu</vt:lpstr>
      <vt:lpstr>Dalyko ypatumai </vt:lpstr>
      <vt:lpstr>Rekomenduojamas pamokos planas</vt:lpstr>
      <vt:lpstr>• Pirkimas internetu</vt:lpstr>
      <vt:lpstr>Pardavimas internetu</vt:lpstr>
      <vt:lpstr>Atsiskaitymai internetu</vt:lpstr>
      <vt:lpstr>Pratybos</vt:lpstr>
      <vt:lpstr>Papildomi skaitiniai ir kt. mokymosi šaltiniai. </vt:lpstr>
      <vt:lpstr>Viešosios paslaugos internetu kiekvienam</vt:lpstr>
      <vt:lpstr>Dalyko ypatumai </vt:lpstr>
      <vt:lpstr>Rekomenduojamas pamokos planas</vt:lpstr>
      <vt:lpstr>• Dokumentų pristatymo ir     pasirašymo sistema</vt:lpstr>
      <vt:lpstr>Savivaldybės e. paslaugos</vt:lpstr>
      <vt:lpstr>E. sveikata, Sodros ir VLK paslaugos</vt:lpstr>
      <vt:lpstr>Teisinės ir registravimo paslaugos</vt:lpstr>
      <vt:lpstr>VMI paslaugos</vt:lpstr>
      <vt:lpstr>Pratybos</vt:lpstr>
      <vt:lpstr>Rekomenduojami šaltiniai</vt:lpstr>
      <vt:lpstr>Efektyvus laiko planavimas ir bendradarbiavimas internete</vt:lpstr>
      <vt:lpstr>Dalyko ypatumai </vt:lpstr>
      <vt:lpstr>Rekomenduojamas pamokos planas</vt:lpstr>
      <vt:lpstr>Laiko ir įvykių planavimas</vt:lpstr>
      <vt:lpstr>Bendro darbo priemonės</vt:lpstr>
      <vt:lpstr>Rekomenduojamos praktinės užduotys</vt:lpstr>
      <vt:lpstr>Papildomi skaitiniai ir kt. mokymosi šaltiniai. </vt:lpstr>
      <vt:lpstr>Ačiū. Klausimai?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Skaitmeninė fotografija kiekvienam</dc:title>
  <dc:creator>Algimantas Merkys</dc:creator>
  <cp:lastModifiedBy>Algimantas Merkys</cp:lastModifiedBy>
  <cp:revision>31</cp:revision>
  <dcterms:created xsi:type="dcterms:W3CDTF">2022-08-26T14:13:08Z</dcterms:created>
  <dcterms:modified xsi:type="dcterms:W3CDTF">2023-03-16T16:07:00Z</dcterms:modified>
</cp:coreProperties>
</file>